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Lst>
  <p:notesMasterIdLst>
    <p:notesMasterId r:id="rId23"/>
  </p:notesMasterIdLst>
  <p:handoutMasterIdLst>
    <p:handoutMasterId r:id="rId24"/>
  </p:handoutMasterIdLst>
  <p:sldIdLst>
    <p:sldId id="256" r:id="rId2"/>
    <p:sldId id="257" r:id="rId3"/>
    <p:sldId id="258" r:id="rId4"/>
    <p:sldId id="259" r:id="rId5"/>
    <p:sldId id="260" r:id="rId6"/>
    <p:sldId id="261" r:id="rId7"/>
    <p:sldId id="262" r:id="rId8"/>
    <p:sldId id="264" r:id="rId9"/>
    <p:sldId id="265" r:id="rId10"/>
    <p:sldId id="267" r:id="rId11"/>
    <p:sldId id="269" r:id="rId12"/>
    <p:sldId id="270" r:id="rId13"/>
    <p:sldId id="271" r:id="rId14"/>
    <p:sldId id="272" r:id="rId15"/>
    <p:sldId id="273" r:id="rId16"/>
    <p:sldId id="275" r:id="rId17"/>
    <p:sldId id="276" r:id="rId18"/>
    <p:sldId id="277" r:id="rId19"/>
    <p:sldId id="285" r:id="rId20"/>
    <p:sldId id="289" r:id="rId21"/>
    <p:sldId id="290" r:id="rId22"/>
  </p:sldIdLst>
  <p:sldSz cx="9144000" cy="6858000" type="screen4x3"/>
  <p:notesSz cx="6991350" cy="9282113"/>
  <p:defaultTextStyle>
    <a:defPPr>
      <a:defRPr lang="en-US"/>
    </a:defPPr>
    <a:lvl1pPr algn="ctr" rtl="0" fontAlgn="base">
      <a:spcBef>
        <a:spcPct val="0"/>
      </a:spcBef>
      <a:spcAft>
        <a:spcPct val="0"/>
      </a:spcAft>
      <a:buClr>
        <a:srgbClr val="000000"/>
      </a:buClr>
      <a:buFont typeface="Arial" charset="0"/>
      <a:defRPr sz="2300" b="1" kern="1200">
        <a:solidFill>
          <a:schemeClr val="tx1"/>
        </a:solidFill>
        <a:latin typeface="Arial" charset="0"/>
        <a:ea typeface="+mn-ea"/>
        <a:cs typeface="+mn-cs"/>
      </a:defRPr>
    </a:lvl1pPr>
    <a:lvl2pPr marL="457200" algn="ctr" rtl="0" fontAlgn="base">
      <a:spcBef>
        <a:spcPct val="0"/>
      </a:spcBef>
      <a:spcAft>
        <a:spcPct val="0"/>
      </a:spcAft>
      <a:buClr>
        <a:srgbClr val="000000"/>
      </a:buClr>
      <a:buFont typeface="Arial" charset="0"/>
      <a:defRPr sz="2300" b="1" kern="1200">
        <a:solidFill>
          <a:schemeClr val="tx1"/>
        </a:solidFill>
        <a:latin typeface="Arial" charset="0"/>
        <a:ea typeface="+mn-ea"/>
        <a:cs typeface="+mn-cs"/>
      </a:defRPr>
    </a:lvl2pPr>
    <a:lvl3pPr marL="914400" algn="ctr" rtl="0" fontAlgn="base">
      <a:spcBef>
        <a:spcPct val="0"/>
      </a:spcBef>
      <a:spcAft>
        <a:spcPct val="0"/>
      </a:spcAft>
      <a:buClr>
        <a:srgbClr val="000000"/>
      </a:buClr>
      <a:buFont typeface="Arial" charset="0"/>
      <a:defRPr sz="2300" b="1" kern="1200">
        <a:solidFill>
          <a:schemeClr val="tx1"/>
        </a:solidFill>
        <a:latin typeface="Arial" charset="0"/>
        <a:ea typeface="+mn-ea"/>
        <a:cs typeface="+mn-cs"/>
      </a:defRPr>
    </a:lvl3pPr>
    <a:lvl4pPr marL="1371600" algn="ctr" rtl="0" fontAlgn="base">
      <a:spcBef>
        <a:spcPct val="0"/>
      </a:spcBef>
      <a:spcAft>
        <a:spcPct val="0"/>
      </a:spcAft>
      <a:buClr>
        <a:srgbClr val="000000"/>
      </a:buClr>
      <a:buFont typeface="Arial" charset="0"/>
      <a:defRPr sz="2300" b="1" kern="1200">
        <a:solidFill>
          <a:schemeClr val="tx1"/>
        </a:solidFill>
        <a:latin typeface="Arial" charset="0"/>
        <a:ea typeface="+mn-ea"/>
        <a:cs typeface="+mn-cs"/>
      </a:defRPr>
    </a:lvl4pPr>
    <a:lvl5pPr marL="1828800" algn="ctr" rtl="0" fontAlgn="base">
      <a:spcBef>
        <a:spcPct val="0"/>
      </a:spcBef>
      <a:spcAft>
        <a:spcPct val="0"/>
      </a:spcAft>
      <a:buClr>
        <a:srgbClr val="000000"/>
      </a:buClr>
      <a:buFont typeface="Arial" charset="0"/>
      <a:defRPr sz="2300" b="1" kern="1200">
        <a:solidFill>
          <a:schemeClr val="tx1"/>
        </a:solidFill>
        <a:latin typeface="Arial" charset="0"/>
        <a:ea typeface="+mn-ea"/>
        <a:cs typeface="+mn-cs"/>
      </a:defRPr>
    </a:lvl5pPr>
    <a:lvl6pPr marL="2286000" algn="l" defTabSz="914400" rtl="0" eaLnBrk="1" latinLnBrk="0" hangingPunct="1">
      <a:defRPr sz="2300" b="1" kern="1200">
        <a:solidFill>
          <a:schemeClr val="tx1"/>
        </a:solidFill>
        <a:latin typeface="Arial" charset="0"/>
        <a:ea typeface="+mn-ea"/>
        <a:cs typeface="+mn-cs"/>
      </a:defRPr>
    </a:lvl6pPr>
    <a:lvl7pPr marL="2743200" algn="l" defTabSz="914400" rtl="0" eaLnBrk="1" latinLnBrk="0" hangingPunct="1">
      <a:defRPr sz="2300" b="1" kern="1200">
        <a:solidFill>
          <a:schemeClr val="tx1"/>
        </a:solidFill>
        <a:latin typeface="Arial" charset="0"/>
        <a:ea typeface="+mn-ea"/>
        <a:cs typeface="+mn-cs"/>
      </a:defRPr>
    </a:lvl7pPr>
    <a:lvl8pPr marL="3200400" algn="l" defTabSz="914400" rtl="0" eaLnBrk="1" latinLnBrk="0" hangingPunct="1">
      <a:defRPr sz="2300" b="1" kern="1200">
        <a:solidFill>
          <a:schemeClr val="tx1"/>
        </a:solidFill>
        <a:latin typeface="Arial" charset="0"/>
        <a:ea typeface="+mn-ea"/>
        <a:cs typeface="+mn-cs"/>
      </a:defRPr>
    </a:lvl8pPr>
    <a:lvl9pPr marL="3657600" algn="l" defTabSz="914400" rtl="0" eaLnBrk="1" latinLnBrk="0" hangingPunct="1">
      <a:defRPr sz="23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FF00"/>
    <a:srgbClr val="FFCCFF"/>
    <a:srgbClr val="99CCCC"/>
    <a:srgbClr val="9999FF"/>
    <a:srgbClr val="FF6699"/>
    <a:srgbClr val="FF66FF"/>
    <a:srgbClr val="CC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4975" autoAdjust="0"/>
    <p:restoredTop sz="76812" autoAdjust="0"/>
  </p:normalViewPr>
  <p:slideViewPr>
    <p:cSldViewPr snapToGrid="0">
      <p:cViewPr>
        <p:scale>
          <a:sx n="66" d="100"/>
          <a:sy n="66" d="100"/>
        </p:scale>
        <p:origin x="-1734" y="-144"/>
      </p:cViewPr>
      <p:guideLst>
        <p:guide orient="horz" pos="576"/>
        <p:guide orient="horz" pos="1192"/>
        <p:guide pos="552"/>
        <p:guide pos="5142"/>
        <p:guide pos="634"/>
        <p:guide pos="908"/>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1188" y="1110"/>
      </p:cViewPr>
      <p:guideLst>
        <p:guide orient="horz" pos="300"/>
        <p:guide orient="horz" pos="3312"/>
        <p:guide pos="384"/>
        <p:guide pos="526"/>
        <p:guide pos="653"/>
        <p:guide pos="44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_rels/viewProps.xml.rels><?xml version="1.0" encoding="UTF-8" standalone="yes"?>
<Relationships xmlns="http://schemas.openxmlformats.org/package/2006/relationships"><Relationship Id="rId8" Type="http://schemas.openxmlformats.org/officeDocument/2006/relationships/slide" Target="slides/slide12.xml"/><Relationship Id="rId13" Type="http://schemas.openxmlformats.org/officeDocument/2006/relationships/slide" Target="slides/slide17.xml"/><Relationship Id="rId3" Type="http://schemas.openxmlformats.org/officeDocument/2006/relationships/slide" Target="slides/slide4.xml"/><Relationship Id="rId7" Type="http://schemas.openxmlformats.org/officeDocument/2006/relationships/slide" Target="slides/slide11.xml"/><Relationship Id="rId12" Type="http://schemas.openxmlformats.org/officeDocument/2006/relationships/slide" Target="slides/slide16.xml"/><Relationship Id="rId2" Type="http://schemas.openxmlformats.org/officeDocument/2006/relationships/slide" Target="slides/slide2.xml"/><Relationship Id="rId16" Type="http://schemas.openxmlformats.org/officeDocument/2006/relationships/slide" Target="slides/slide21.xml"/><Relationship Id="rId1" Type="http://schemas.openxmlformats.org/officeDocument/2006/relationships/slide" Target="slides/slide1.xml"/><Relationship Id="rId6" Type="http://schemas.openxmlformats.org/officeDocument/2006/relationships/slide" Target="slides/slide10.xml"/><Relationship Id="rId11" Type="http://schemas.openxmlformats.org/officeDocument/2006/relationships/slide" Target="slides/slide15.xml"/><Relationship Id="rId5" Type="http://schemas.openxmlformats.org/officeDocument/2006/relationships/slide" Target="slides/slide8.xml"/><Relationship Id="rId15" Type="http://schemas.openxmlformats.org/officeDocument/2006/relationships/slide" Target="slides/slide20.xml"/><Relationship Id="rId10" Type="http://schemas.openxmlformats.org/officeDocument/2006/relationships/slide" Target="slides/slide14.xml"/><Relationship Id="rId4" Type="http://schemas.openxmlformats.org/officeDocument/2006/relationships/slide" Target="slides/slide7.xml"/><Relationship Id="rId9" Type="http://schemas.openxmlformats.org/officeDocument/2006/relationships/slide" Target="slides/slide13.xml"/><Relationship Id="rId14"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a:defRPr sz="1200"/>
            </a:lvl1pPr>
          </a:lstStyle>
          <a:p>
            <a:endParaRPr lang="en-US"/>
          </a:p>
        </p:txBody>
      </p:sp>
      <p:sp>
        <p:nvSpPr>
          <p:cNvPr id="115715" name="Rectangle 3"/>
          <p:cNvSpPr>
            <a:spLocks noGrp="1" noChangeArrowheads="1"/>
          </p:cNvSpPr>
          <p:nvPr>
            <p:ph type="dt" sz="quarter"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defRPr sz="1200"/>
            </a:lvl1pPr>
          </a:lstStyle>
          <a:p>
            <a:endParaRPr lang="en-US"/>
          </a:p>
        </p:txBody>
      </p:sp>
      <p:sp>
        <p:nvSpPr>
          <p:cNvPr id="115716" name="Rectangle 4"/>
          <p:cNvSpPr>
            <a:spLocks noGrp="1" noChangeArrowheads="1"/>
          </p:cNvSpPr>
          <p:nvPr>
            <p:ph type="ftr" sz="quarter" idx="2"/>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a:defRPr sz="1200"/>
            </a:lvl1pPr>
          </a:lstStyle>
          <a:p>
            <a:endParaRPr lang="en-US"/>
          </a:p>
        </p:txBody>
      </p:sp>
      <p:sp>
        <p:nvSpPr>
          <p:cNvPr id="115717" name="Rectangle 5"/>
          <p:cNvSpPr>
            <a:spLocks noGrp="1" noChangeArrowheads="1"/>
          </p:cNvSpPr>
          <p:nvPr>
            <p:ph type="sldNum" sz="quarter" idx="3"/>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defRPr sz="1200"/>
            </a:lvl1pPr>
          </a:lstStyle>
          <a:p>
            <a:fld id="{72547F22-08EE-403D-88FB-5E48C50C44DA}"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Slide_Image_Placeholder"/>
          <p:cNvSpPr>
            <a:spLocks noGrp="1" noRot="1" noChangeAspect="1" noChangeArrowheads="1" noTextEdit="1"/>
          </p:cNvSpPr>
          <p:nvPr>
            <p:ph type="sldImg" idx="2"/>
          </p:nvPr>
        </p:nvSpPr>
        <p:spPr bwMode="auto">
          <a:xfrm>
            <a:off x="477838" y="463550"/>
            <a:ext cx="6035675" cy="4525963"/>
          </a:xfrm>
          <a:prstGeom prst="rect">
            <a:avLst/>
          </a:prstGeom>
          <a:noFill/>
          <a:ln w="9525">
            <a:solidFill>
              <a:srgbClr val="000000"/>
            </a:solidFill>
            <a:miter lim="800000"/>
            <a:headEnd/>
            <a:tailEnd/>
          </a:ln>
          <a:effectLst/>
        </p:spPr>
      </p:sp>
      <p:sp>
        <p:nvSpPr>
          <p:cNvPr id="4101" name="Notes_TextBox_Placeholder"/>
          <p:cNvSpPr>
            <a:spLocks noGrp="1" noChangeArrowheads="1"/>
          </p:cNvSpPr>
          <p:nvPr>
            <p:ph type="body" sz="quarter" idx="3"/>
          </p:nvPr>
        </p:nvSpPr>
        <p:spPr bwMode="auto">
          <a:xfrm>
            <a:off x="582613" y="5221288"/>
            <a:ext cx="5826125" cy="3467100"/>
          </a:xfrm>
          <a:prstGeom prst="rect">
            <a:avLst/>
          </a:prstGeom>
          <a:noFill/>
          <a:ln w="9525">
            <a:noFill/>
            <a:miter lim="800000"/>
            <a:headEnd/>
            <a:tailEnd/>
          </a:ln>
          <a:effectLst/>
        </p:spPr>
        <p:txBody>
          <a:bodyPr vert="horz" wrap="square" lIns="12915" tIns="12915" rIns="12915" bIns="1291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5" name="Notes_Footer"/>
          <p:cNvSpPr>
            <a:spLocks noChangeArrowheads="1"/>
          </p:cNvSpPr>
          <p:nvPr/>
        </p:nvSpPr>
        <p:spPr bwMode="gray">
          <a:xfrm>
            <a:off x="647700" y="8894763"/>
            <a:ext cx="5838825" cy="180975"/>
          </a:xfrm>
          <a:prstGeom prst="rect">
            <a:avLst/>
          </a:prstGeom>
          <a:solidFill>
            <a:srgbClr val="FFFFFF"/>
          </a:solidFill>
          <a:ln w="9525">
            <a:solidFill>
              <a:srgbClr val="FFFFFF"/>
            </a:solidFill>
            <a:miter lim="800000"/>
            <a:headEnd/>
            <a:tailEnd/>
          </a:ln>
          <a:effectLst/>
        </p:spPr>
        <p:txBody>
          <a:bodyPr wrap="none" lIns="92985" tIns="46493" rIns="92985" bIns="46493" anchor="ctr"/>
          <a:lstStyle/>
          <a:p>
            <a:pPr defTabSz="930275">
              <a:buClrTx/>
              <a:buFontTx/>
              <a:buNone/>
            </a:pPr>
            <a:r>
              <a:rPr lang="en-US" sz="1100">
                <a:solidFill>
                  <a:srgbClr val="000000"/>
                </a:solidFill>
                <a:cs typeface="Arial" charset="0"/>
              </a:rPr>
              <a:t>Oracle Database 10</a:t>
            </a:r>
            <a:r>
              <a:rPr lang="en-US" sz="1100" i="1">
                <a:solidFill>
                  <a:srgbClr val="000000"/>
                </a:solidFill>
                <a:cs typeface="Arial" charset="0"/>
              </a:rPr>
              <a:t>g</a:t>
            </a:r>
            <a:r>
              <a:rPr lang="en-US" sz="1100">
                <a:solidFill>
                  <a:srgbClr val="000000"/>
                </a:solidFill>
                <a:cs typeface="Arial" charset="0"/>
              </a:rPr>
              <a:t>: SQL Fundamentals I   </a:t>
            </a:r>
            <a:r>
              <a:rPr lang="en-US" sz="1100"/>
              <a:t>1-</a:t>
            </a:r>
            <a:fld id="{636D68A0-28A8-4E74-A8C6-52C825FC00BE}" type="slidenum">
              <a:rPr lang="en-US" sz="1100"/>
              <a:pPr defTabSz="930275">
                <a:buClrTx/>
                <a:buFontTx/>
                <a:buNone/>
              </a:pPr>
              <a:t>‹#›</a:t>
            </a:fld>
            <a:endParaRPr lang="en-US" sz="1100"/>
          </a:p>
        </p:txBody>
      </p:sp>
    </p:spTree>
  </p:cSld>
  <p:clrMap bg1="lt1" tx1="dk1" bg2="lt2" tx2="dk2" accent1="accent1" accent2="accent2" accent3="accent3" accent4="accent4" accent5="accent5" accent6="accent6" hlink="hlink" folHlink="folHlink"/>
  <p:notesStyle>
    <a:lvl1pPr algn="l" defTabSz="457200" rtl="0" fontAlgn="base">
      <a:spcBef>
        <a:spcPct val="50000"/>
      </a:spcBef>
      <a:spcAft>
        <a:spcPct val="0"/>
      </a:spcAft>
      <a:buSzPct val="100000"/>
      <a:buFont typeface="Arial" charset="0"/>
      <a:defRPr sz="1200" b="1" kern="1200">
        <a:solidFill>
          <a:schemeClr val="tx1"/>
        </a:solidFill>
        <a:latin typeface="Arial" charset="0"/>
        <a:ea typeface="+mn-ea"/>
        <a:cs typeface="+mn-cs"/>
      </a:defRPr>
    </a:lvl1pPr>
    <a:lvl2pPr marL="114300" algn="l" defTabSz="457200" rtl="0" fontAlgn="base">
      <a:spcBef>
        <a:spcPct val="25000"/>
      </a:spcBef>
      <a:spcAft>
        <a:spcPct val="0"/>
      </a:spcAft>
      <a:buSzPct val="100000"/>
      <a:buFont typeface="Times New Roman" pitchFamily="18" charset="0"/>
      <a:defRPr sz="1200" kern="1200">
        <a:solidFill>
          <a:srgbClr val="000000"/>
        </a:solidFill>
        <a:latin typeface="Times New Roman" pitchFamily="18" charset="0"/>
        <a:ea typeface="+mn-ea"/>
        <a:cs typeface="+mn-cs"/>
      </a:defRPr>
    </a:lvl2pPr>
    <a:lvl3pPr marL="457200" indent="-228600" algn="l" defTabSz="457200" rtl="0" fontAlgn="base">
      <a:spcBef>
        <a:spcPct val="0"/>
      </a:spcBef>
      <a:spcAft>
        <a:spcPct val="0"/>
      </a:spcAft>
      <a:buSzPct val="100000"/>
      <a:buChar char="•"/>
      <a:defRPr sz="1200" kern="1200">
        <a:solidFill>
          <a:srgbClr val="000000"/>
        </a:solidFill>
        <a:latin typeface="Times New Roman" pitchFamily="18" charset="0"/>
        <a:ea typeface="+mn-ea"/>
        <a:cs typeface="+mn-cs"/>
      </a:defRPr>
    </a:lvl3pPr>
    <a:lvl4pPr marL="800100" indent="-228600" algn="l" defTabSz="457200" rtl="0" fontAlgn="base">
      <a:spcBef>
        <a:spcPct val="0"/>
      </a:spcBef>
      <a:spcAft>
        <a:spcPct val="0"/>
      </a:spcAft>
      <a:buSzPct val="100000"/>
      <a:buFont typeface="Times New Roman" pitchFamily="18" charset="0"/>
      <a:buChar char="-"/>
      <a:defRPr sz="1200" kern="1200">
        <a:solidFill>
          <a:srgbClr val="000000"/>
        </a:solidFill>
        <a:latin typeface="Times New Roman" pitchFamily="18" charset="0"/>
        <a:ea typeface="+mn-ea"/>
        <a:cs typeface="+mn-cs"/>
      </a:defRPr>
    </a:lvl4pPr>
    <a:lvl5pPr marL="914400" algn="l" defTabSz="457200" rtl="0" fontAlgn="base">
      <a:spcBef>
        <a:spcPct val="0"/>
      </a:spcBef>
      <a:spcAft>
        <a:spcPct val="0"/>
      </a:spcAft>
      <a:buSzPct val="100000"/>
      <a:buFont typeface="Courier New" pitchFamily="49" charset="0"/>
      <a:defRPr sz="1100" kern="1200">
        <a:solidFill>
          <a:srgbClr val="000000"/>
        </a:solidFill>
        <a:latin typeface="Courier New" pitchFamily="49"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image" Target="../media/image23.png"/></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image" Target="../media/image5.png"/></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4550" name="Rectangle 6"/>
          <p:cNvSpPr>
            <a:spLocks noGrp="1" noRot="1" noChangeAspect="1" noChangeArrowheads="1" noTextEdit="1"/>
          </p:cNvSpPr>
          <p:nvPr>
            <p:ph type="sldImg"/>
          </p:nvPr>
        </p:nvSpPr>
        <p:spPr>
          <a:ln/>
        </p:spPr>
      </p:sp>
      <p:sp>
        <p:nvSpPr>
          <p:cNvPr id="364551" name="Rectangle 7"/>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6" name="Rectangle 4"/>
          <p:cNvSpPr>
            <a:spLocks noGrp="1" noRot="1" noChangeAspect="1" noChangeArrowheads="1" noTextEdit="1"/>
          </p:cNvSpPr>
          <p:nvPr>
            <p:ph type="sldImg"/>
          </p:nvPr>
        </p:nvSpPr>
        <p:spPr>
          <a:ln/>
        </p:spPr>
      </p:sp>
      <p:sp>
        <p:nvSpPr>
          <p:cNvPr id="387077" name="Rectangle 5"/>
          <p:cNvSpPr>
            <a:spLocks noGrp="1" noChangeArrowheads="1"/>
          </p:cNvSpPr>
          <p:nvPr>
            <p:ph type="body" idx="1"/>
          </p:nvPr>
        </p:nvSpPr>
        <p:spPr/>
        <p:txBody>
          <a:bodyPr/>
          <a:lstStyle/>
          <a:p>
            <a:r>
              <a:rPr lang="en-US"/>
              <a:t>Operator Precedence (continued)</a:t>
            </a:r>
          </a:p>
          <a:p>
            <a:pPr lvl="1"/>
            <a:r>
              <a:rPr lang="en-US">
                <a:solidFill>
                  <a:schemeClr val="tx1"/>
                </a:solidFill>
              </a:rPr>
              <a:t>The first example in the slide displays the last name, salary, and annual compensation of employees. It calculates the annual compensation by multiplying the monthly salary by 12, plus a one-time bonus of $100. Notice that multiplication is performed before addition.</a:t>
            </a:r>
          </a:p>
          <a:p>
            <a:pPr lvl="1"/>
            <a:r>
              <a:rPr lang="en-US" b="1">
                <a:solidFill>
                  <a:schemeClr val="tx1"/>
                </a:solidFill>
              </a:rPr>
              <a:t>Note:</a:t>
            </a:r>
            <a:r>
              <a:rPr lang="en-US">
                <a:solidFill>
                  <a:schemeClr val="tx1"/>
                </a:solidFill>
              </a:rPr>
              <a:t> Use parentheses to reinforce the standard order of precedence and to improve clarity. For example, the expression in the slide can be written as </a:t>
            </a:r>
            <a:r>
              <a:rPr lang="en-US">
                <a:solidFill>
                  <a:schemeClr val="tx1"/>
                </a:solidFill>
                <a:latin typeface="Courier New" pitchFamily="49" charset="0"/>
              </a:rPr>
              <a:t>(12*salary)+100</a:t>
            </a:r>
            <a:r>
              <a:rPr lang="en-US">
                <a:solidFill>
                  <a:schemeClr val="tx1"/>
                </a:solidFill>
              </a:rPr>
              <a:t> with no change in the result.</a:t>
            </a:r>
          </a:p>
          <a:p>
            <a:r>
              <a:rPr lang="en-US"/>
              <a:t>Using Parentheses</a:t>
            </a:r>
          </a:p>
          <a:p>
            <a:pPr lvl="1"/>
            <a:r>
              <a:rPr lang="en-US">
                <a:solidFill>
                  <a:schemeClr val="tx1"/>
                </a:solidFill>
              </a:rPr>
              <a:t>You can override the rules of precedence by using parentheses to specify the desired order in which operators are to be executed.</a:t>
            </a:r>
          </a:p>
          <a:p>
            <a:pPr lvl="1"/>
            <a:r>
              <a:rPr lang="en-US">
                <a:solidFill>
                  <a:schemeClr val="tx1"/>
                </a:solidFill>
              </a:rPr>
              <a:t>The second example in the slide displays the last name, salary, and annual compensation of employees. It calculates the annual compensation as follows: adding a monthly bonus of $100 to the monthly salary, and then multiplying that subtotal by 12. Because of the parentheses, addition takes priority over multiplication.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4" name="Rectangle 6"/>
          <p:cNvSpPr>
            <a:spLocks noGrp="1" noRot="1" noChangeAspect="1" noChangeArrowheads="1" noTextEdit="1"/>
          </p:cNvSpPr>
          <p:nvPr>
            <p:ph type="sldImg"/>
          </p:nvPr>
        </p:nvSpPr>
        <p:spPr>
          <a:ln/>
        </p:spPr>
      </p:sp>
      <p:sp>
        <p:nvSpPr>
          <p:cNvPr id="391175" name="Rectangle 7"/>
          <p:cNvSpPr>
            <a:spLocks noGrp="1" noChangeArrowheads="1"/>
          </p:cNvSpPr>
          <p:nvPr>
            <p:ph type="body" idx="1"/>
          </p:nvPr>
        </p:nvSpPr>
        <p:spPr/>
        <p:txBody>
          <a:bodyPr/>
          <a:lstStyle/>
          <a:p>
            <a:r>
              <a:rPr lang="en-US"/>
              <a:t>Null Values</a:t>
            </a:r>
          </a:p>
          <a:p>
            <a:pPr lvl="1"/>
            <a:r>
              <a:rPr lang="en-US"/>
              <a:t>If a row </a:t>
            </a:r>
            <a:r>
              <a:rPr lang="en-US">
                <a:solidFill>
                  <a:schemeClr val="tx1"/>
                </a:solidFill>
              </a:rPr>
              <a:t>lacks a data value for a particular column, that value is said to be </a:t>
            </a:r>
            <a:r>
              <a:rPr lang="en-US" i="1">
                <a:solidFill>
                  <a:schemeClr val="tx1"/>
                </a:solidFill>
              </a:rPr>
              <a:t>null</a:t>
            </a:r>
            <a:r>
              <a:rPr lang="en-US">
                <a:solidFill>
                  <a:schemeClr val="tx1"/>
                </a:solidFill>
              </a:rPr>
              <a:t> or to contain a null. </a:t>
            </a:r>
          </a:p>
          <a:p>
            <a:pPr lvl="1"/>
            <a:r>
              <a:rPr lang="en-US">
                <a:solidFill>
                  <a:schemeClr val="tx1"/>
                </a:solidFill>
              </a:rPr>
              <a:t>A null is a value that is unavailable, unassigned, unknown, or inapplicable. A null is not the same as a zero or a space. Zero is a number, and a space is a character. </a:t>
            </a:r>
          </a:p>
          <a:p>
            <a:pPr lvl="1"/>
            <a:r>
              <a:rPr lang="en-US">
                <a:solidFill>
                  <a:schemeClr val="tx1"/>
                </a:solidFill>
              </a:rPr>
              <a:t>Columns of any</a:t>
            </a:r>
            <a:r>
              <a:rPr lang="en-US"/>
              <a:t> data type can contain nulls. However, some constraints (</a:t>
            </a:r>
            <a:r>
              <a:rPr lang="en-US">
                <a:latin typeface="Courier New" pitchFamily="49" charset="0"/>
              </a:rPr>
              <a:t>NOT NULL</a:t>
            </a:r>
            <a:r>
              <a:rPr lang="en-US"/>
              <a:t> and </a:t>
            </a:r>
            <a:r>
              <a:rPr lang="en-US">
                <a:latin typeface="Courier New" pitchFamily="49" charset="0"/>
              </a:rPr>
              <a:t>PRIMARY KEY</a:t>
            </a:r>
            <a:r>
              <a:rPr lang="en-US"/>
              <a:t>) prevent nulls from being used in the column. </a:t>
            </a:r>
          </a:p>
          <a:p>
            <a:pPr lvl="1"/>
            <a:r>
              <a:rPr lang="en-US"/>
              <a:t>In the </a:t>
            </a:r>
            <a:r>
              <a:rPr lang="en-US">
                <a:latin typeface="Courier New" pitchFamily="49" charset="0"/>
              </a:rPr>
              <a:t>COMMISSION_PCT</a:t>
            </a:r>
            <a:r>
              <a:rPr lang="en-US"/>
              <a:t> column in the </a:t>
            </a:r>
            <a:r>
              <a:rPr lang="en-US">
                <a:latin typeface="Courier New" pitchFamily="49" charset="0"/>
              </a:rPr>
              <a:t>EMPLOYEES</a:t>
            </a:r>
            <a:r>
              <a:rPr lang="en-US"/>
              <a:t> table, notice that only a sales manager or sales representative can earn a commission. Other employees are not entitled to earn commissions. A null represents that fact.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20" name="Rectangle 4"/>
          <p:cNvSpPr>
            <a:spLocks noGrp="1" noRot="1" noChangeAspect="1" noChangeArrowheads="1" noTextEdit="1"/>
          </p:cNvSpPr>
          <p:nvPr>
            <p:ph type="sldImg"/>
          </p:nvPr>
        </p:nvSpPr>
        <p:spPr>
          <a:ln/>
        </p:spPr>
      </p:sp>
      <p:sp>
        <p:nvSpPr>
          <p:cNvPr id="393221" name="Rectangle 5"/>
          <p:cNvSpPr>
            <a:spLocks noGrp="1" noChangeArrowheads="1"/>
          </p:cNvSpPr>
          <p:nvPr>
            <p:ph type="body" idx="1"/>
          </p:nvPr>
        </p:nvSpPr>
        <p:spPr/>
        <p:txBody>
          <a:bodyPr/>
          <a:lstStyle/>
          <a:p>
            <a:r>
              <a:rPr lang="en-US"/>
              <a:t>Null Values in Arithmetic Expressions</a:t>
            </a:r>
          </a:p>
          <a:p>
            <a:pPr lvl="1"/>
            <a:r>
              <a:rPr lang="en-US"/>
              <a:t>If any column value in an arithmetic expression is null, the result </a:t>
            </a:r>
            <a:r>
              <a:rPr lang="en-US">
                <a:solidFill>
                  <a:schemeClr val="tx1"/>
                </a:solidFill>
              </a:rPr>
              <a:t>is null. For example, if you attempt to perform division by zero, you get an error. However, if you divide a number by null, the result is a null or unknown. </a:t>
            </a:r>
          </a:p>
          <a:p>
            <a:pPr lvl="1"/>
            <a:r>
              <a:rPr lang="en-US">
                <a:solidFill>
                  <a:schemeClr val="tx1"/>
                </a:solidFill>
              </a:rPr>
              <a:t>In the example in the slide, employee King does not get any commission. Because the </a:t>
            </a:r>
            <a:r>
              <a:rPr lang="en-US">
                <a:solidFill>
                  <a:schemeClr val="tx1"/>
                </a:solidFill>
                <a:latin typeface="Courier New" pitchFamily="49" charset="0"/>
              </a:rPr>
              <a:t>COMMISSION_PCT</a:t>
            </a:r>
            <a:r>
              <a:rPr lang="en-US">
                <a:solidFill>
                  <a:schemeClr val="tx1"/>
                </a:solidFill>
              </a:rPr>
              <a:t> column in the arithmetic expression is null, the result is null. </a:t>
            </a:r>
          </a:p>
          <a:p>
            <a:pPr lvl="1"/>
            <a:r>
              <a:rPr lang="en-US">
                <a:solidFill>
                  <a:schemeClr val="tx1"/>
                </a:solidFill>
              </a:rPr>
              <a:t>For more information, see “Basic Elements of SQL</a:t>
            </a:r>
            <a:r>
              <a:rPr lang="en-US"/>
              <a:t>” in </a:t>
            </a:r>
            <a:r>
              <a:rPr lang="en-US">
                <a:solidFill>
                  <a:schemeClr val="tx1"/>
                </a:solidFill>
              </a:rPr>
              <a:t>the </a:t>
            </a:r>
            <a:r>
              <a:rPr lang="en-US" i="1">
                <a:solidFill>
                  <a:schemeClr val="tx1"/>
                </a:solidFill>
              </a:rPr>
              <a:t>SQL Reference.</a:t>
            </a:r>
            <a:r>
              <a:rPr lang="en-US">
                <a:solidFill>
                  <a:schemeClr val="tx1"/>
                </a:solidFill>
              </a:rPr>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70" name="Rectangle 6"/>
          <p:cNvSpPr>
            <a:spLocks noGrp="1" noRot="1" noChangeAspect="1" noChangeArrowheads="1" noTextEdit="1"/>
          </p:cNvSpPr>
          <p:nvPr>
            <p:ph type="sldImg"/>
          </p:nvPr>
        </p:nvSpPr>
        <p:spPr>
          <a:ln/>
        </p:spPr>
      </p:sp>
      <p:sp>
        <p:nvSpPr>
          <p:cNvPr id="395271" name="Rectangle 7"/>
          <p:cNvSpPr>
            <a:spLocks noGrp="1" noChangeArrowheads="1"/>
          </p:cNvSpPr>
          <p:nvPr>
            <p:ph type="body" idx="1"/>
          </p:nvPr>
        </p:nvSpPr>
        <p:spPr/>
        <p:txBody>
          <a:bodyPr/>
          <a:lstStyle/>
          <a:p>
            <a:r>
              <a:rPr lang="en-US"/>
              <a:t>Column Aliases</a:t>
            </a:r>
          </a:p>
          <a:p>
            <a:pPr lvl="1"/>
            <a:r>
              <a:rPr lang="en-US"/>
              <a:t>When displaying the result of a query, </a:t>
            </a:r>
            <a:r>
              <a:rPr lang="en-US" i="1"/>
              <a:t>i</a:t>
            </a:r>
            <a:r>
              <a:rPr lang="en-US"/>
              <a:t>SQL*Plus normally uses the name of the selected column as the column heading. This heading may not be descriptive and hence may be difficult to understand. You can change a column heading by using a column alias.</a:t>
            </a:r>
          </a:p>
          <a:p>
            <a:pPr lvl="1"/>
            <a:r>
              <a:rPr lang="en-US"/>
              <a:t>Specify the alias after the column in the </a:t>
            </a:r>
            <a:r>
              <a:rPr lang="en-US">
                <a:latin typeface="Courier New" pitchFamily="49" charset="0"/>
              </a:rPr>
              <a:t>SELECT</a:t>
            </a:r>
            <a:r>
              <a:rPr lang="en-US"/>
              <a:t> list using a space as a separator. By default, alias headings appear in uppercase. If the alias contains spaces or special characters (such as # or $), or if it is case-sensitive, enclose the alias in double quotation marks ("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6" name="Rectangle 4"/>
          <p:cNvSpPr>
            <a:spLocks noGrp="1" noRot="1" noChangeAspect="1" noChangeArrowheads="1" noTextEdit="1"/>
          </p:cNvSpPr>
          <p:nvPr>
            <p:ph type="sldImg"/>
          </p:nvPr>
        </p:nvSpPr>
        <p:spPr>
          <a:ln/>
        </p:spPr>
      </p:sp>
      <p:sp>
        <p:nvSpPr>
          <p:cNvPr id="397317" name="Rectangle 5"/>
          <p:cNvSpPr>
            <a:spLocks noGrp="1" noChangeArrowheads="1"/>
          </p:cNvSpPr>
          <p:nvPr>
            <p:ph type="body" idx="1"/>
          </p:nvPr>
        </p:nvSpPr>
        <p:spPr/>
        <p:txBody>
          <a:bodyPr/>
          <a:lstStyle/>
          <a:p>
            <a:r>
              <a:rPr lang="en-US"/>
              <a:t>Column Aliases (continued)</a:t>
            </a:r>
          </a:p>
          <a:p>
            <a:pPr lvl="1"/>
            <a:r>
              <a:rPr lang="en-US">
                <a:solidFill>
                  <a:schemeClr val="tx1"/>
                </a:solidFill>
              </a:rPr>
              <a:t>The first example displays the names and the commission percentages of all the employees. Notice that the optional </a:t>
            </a:r>
            <a:r>
              <a:rPr lang="en-US">
                <a:solidFill>
                  <a:schemeClr val="tx1"/>
                </a:solidFill>
                <a:latin typeface="Courier New" pitchFamily="49" charset="0"/>
              </a:rPr>
              <a:t>AS</a:t>
            </a:r>
            <a:r>
              <a:rPr lang="en-US">
                <a:solidFill>
                  <a:schemeClr val="tx1"/>
                </a:solidFill>
              </a:rPr>
              <a:t> keyword has been used before the column alias name. The result of the query is the same whether the </a:t>
            </a:r>
            <a:r>
              <a:rPr lang="en-US">
                <a:solidFill>
                  <a:schemeClr val="tx1"/>
                </a:solidFill>
                <a:latin typeface="Courier New" pitchFamily="49" charset="0"/>
              </a:rPr>
              <a:t>AS</a:t>
            </a:r>
            <a:r>
              <a:rPr lang="en-US">
                <a:solidFill>
                  <a:schemeClr val="tx1"/>
                </a:solidFill>
              </a:rPr>
              <a:t> keyword is used or not. Also notice that the SQL statement has the column aliases, </a:t>
            </a:r>
            <a:r>
              <a:rPr lang="en-US">
                <a:solidFill>
                  <a:schemeClr val="tx1"/>
                </a:solidFill>
                <a:latin typeface="Courier New" pitchFamily="49" charset="0"/>
              </a:rPr>
              <a:t>name</a:t>
            </a:r>
            <a:r>
              <a:rPr lang="en-US">
                <a:solidFill>
                  <a:schemeClr val="tx1"/>
                </a:solidFill>
              </a:rPr>
              <a:t> and </a:t>
            </a:r>
            <a:r>
              <a:rPr lang="en-US">
                <a:solidFill>
                  <a:schemeClr val="tx1"/>
                </a:solidFill>
                <a:latin typeface="Courier New" pitchFamily="49" charset="0"/>
              </a:rPr>
              <a:t>comm</a:t>
            </a:r>
            <a:r>
              <a:rPr lang="en-US">
                <a:solidFill>
                  <a:schemeClr val="tx1"/>
                </a:solidFill>
              </a:rPr>
              <a:t>, in lowercase, whereas the result of the query displays the column headings in uppercase. As mentioned in a previous slide, column headings appear in uppercase by default.</a:t>
            </a:r>
          </a:p>
          <a:p>
            <a:pPr lvl="1"/>
            <a:r>
              <a:rPr lang="en-US">
                <a:solidFill>
                  <a:schemeClr val="tx1"/>
                </a:solidFill>
              </a:rPr>
              <a:t>The second example displays the last names and annual salaries of all the employees. Because </a:t>
            </a:r>
            <a:r>
              <a:rPr lang="en-US">
                <a:solidFill>
                  <a:schemeClr val="tx1"/>
                </a:solidFill>
                <a:latin typeface="Courier New" pitchFamily="49" charset="0"/>
              </a:rPr>
              <a:t>Annual Salary</a:t>
            </a:r>
            <a:r>
              <a:rPr lang="en-US">
                <a:solidFill>
                  <a:schemeClr val="tx1"/>
                </a:solidFill>
              </a:rPr>
              <a:t> contains a space, it has been enclosed in double quotation marks. Notice that the column heading in the output is exactly the same as the column</a:t>
            </a:r>
            <a:r>
              <a:rPr lang="en-US"/>
              <a:t> alias.</a:t>
            </a:r>
            <a:endParaRPr lang="en-US" b="1"/>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2"/>
          <p:cNvSpPr>
            <a:spLocks noChangeArrowheads="1"/>
          </p:cNvSpPr>
          <p:nvPr/>
        </p:nvSpPr>
        <p:spPr bwMode="auto">
          <a:xfrm>
            <a:off x="3959225" y="-1588"/>
            <a:ext cx="3033713" cy="466726"/>
          </a:xfrm>
          <a:prstGeom prst="rect">
            <a:avLst/>
          </a:prstGeom>
          <a:noFill/>
          <a:ln w="9525">
            <a:noFill/>
            <a:miter lim="800000"/>
            <a:headEnd/>
            <a:tailEnd/>
          </a:ln>
          <a:effectLst/>
        </p:spPr>
        <p:txBody>
          <a:bodyPr wrap="none" anchor="ctr"/>
          <a:lstStyle/>
          <a:p>
            <a:endParaRPr lang="en-US"/>
          </a:p>
        </p:txBody>
      </p:sp>
      <p:sp>
        <p:nvSpPr>
          <p:cNvPr id="399363" name="Rectangle 3"/>
          <p:cNvSpPr>
            <a:spLocks noChangeArrowheads="1"/>
          </p:cNvSpPr>
          <p:nvPr/>
        </p:nvSpPr>
        <p:spPr bwMode="auto">
          <a:xfrm>
            <a:off x="-3175" y="-1588"/>
            <a:ext cx="3030538" cy="466726"/>
          </a:xfrm>
          <a:prstGeom prst="rect">
            <a:avLst/>
          </a:prstGeom>
          <a:noFill/>
          <a:ln w="9525">
            <a:noFill/>
            <a:miter lim="800000"/>
            <a:headEnd/>
            <a:tailEnd/>
          </a:ln>
          <a:effectLst/>
        </p:spPr>
        <p:txBody>
          <a:bodyPr wrap="none" anchor="ctr"/>
          <a:lstStyle/>
          <a:p>
            <a:endParaRPr lang="en-US"/>
          </a:p>
        </p:txBody>
      </p:sp>
      <p:sp>
        <p:nvSpPr>
          <p:cNvPr id="399366" name="Rectangle 6"/>
          <p:cNvSpPr>
            <a:spLocks noGrp="1" noRot="1" noChangeAspect="1" noChangeArrowheads="1" noTextEdit="1"/>
          </p:cNvSpPr>
          <p:nvPr>
            <p:ph type="sldImg"/>
          </p:nvPr>
        </p:nvSpPr>
        <p:spPr>
          <a:ln/>
        </p:spPr>
      </p:sp>
      <p:sp>
        <p:nvSpPr>
          <p:cNvPr id="399367" name="Rectangle 7"/>
          <p:cNvSpPr>
            <a:spLocks noGrp="1" noChangeArrowheads="1"/>
          </p:cNvSpPr>
          <p:nvPr>
            <p:ph type="body" idx="1"/>
          </p:nvPr>
        </p:nvSpPr>
        <p:spPr/>
        <p:txBody>
          <a:bodyPr/>
          <a:lstStyle/>
          <a:p>
            <a:r>
              <a:rPr lang="en-US"/>
              <a:t>Concatenation Operator</a:t>
            </a:r>
          </a:p>
          <a:p>
            <a:pPr lvl="1"/>
            <a:r>
              <a:rPr lang="en-US"/>
              <a:t>You can link columns </a:t>
            </a:r>
            <a:r>
              <a:rPr lang="en-US">
                <a:solidFill>
                  <a:schemeClr val="tx1"/>
                </a:solidFill>
              </a:rPr>
              <a:t>to other columns, arithmetic expressions, or constant values to create a character expression by using the </a:t>
            </a:r>
            <a:r>
              <a:rPr lang="en-US" i="1">
                <a:solidFill>
                  <a:schemeClr val="tx1"/>
                </a:solidFill>
              </a:rPr>
              <a:t>concatenation operator</a:t>
            </a:r>
            <a:r>
              <a:rPr lang="en-US">
                <a:solidFill>
                  <a:schemeClr val="tx1"/>
                </a:solidFill>
              </a:rPr>
              <a:t> (||). Columns on either side of the operator are combined to make a single output column.</a:t>
            </a:r>
          </a:p>
          <a:p>
            <a:pPr lvl="1"/>
            <a:r>
              <a:rPr lang="en-US">
                <a:solidFill>
                  <a:schemeClr val="tx1"/>
                </a:solidFill>
              </a:rPr>
              <a:t>In the example, </a:t>
            </a:r>
            <a:r>
              <a:rPr lang="en-US">
                <a:solidFill>
                  <a:schemeClr val="tx1"/>
                </a:solidFill>
                <a:latin typeface="Courier New" pitchFamily="49" charset="0"/>
              </a:rPr>
              <a:t>LAST_NAME</a:t>
            </a:r>
            <a:r>
              <a:rPr lang="en-US">
                <a:solidFill>
                  <a:schemeClr val="tx1"/>
                </a:solidFill>
              </a:rPr>
              <a:t> and </a:t>
            </a:r>
            <a:r>
              <a:rPr lang="en-US">
                <a:solidFill>
                  <a:schemeClr val="tx1"/>
                </a:solidFill>
                <a:latin typeface="Courier New" pitchFamily="49" charset="0"/>
              </a:rPr>
              <a:t>JOB_ID</a:t>
            </a:r>
            <a:r>
              <a:rPr lang="en-US">
                <a:solidFill>
                  <a:schemeClr val="tx1"/>
                </a:solidFill>
              </a:rPr>
              <a:t> are concatenated, and they are given the alias </a:t>
            </a:r>
            <a:r>
              <a:rPr lang="en-US">
                <a:solidFill>
                  <a:schemeClr val="tx1"/>
                </a:solidFill>
                <a:latin typeface="Courier New" pitchFamily="49" charset="0"/>
              </a:rPr>
              <a:t>Employees</a:t>
            </a:r>
            <a:r>
              <a:rPr lang="en-US">
                <a:solidFill>
                  <a:schemeClr val="tx1"/>
                </a:solidFill>
              </a:rPr>
              <a:t>. Notice that the employee last name and job code are combined to make a single output column.</a:t>
            </a:r>
          </a:p>
          <a:p>
            <a:pPr lvl="1"/>
            <a:r>
              <a:rPr lang="en-US"/>
              <a:t>The </a:t>
            </a:r>
            <a:r>
              <a:rPr lang="en-US">
                <a:latin typeface="Courier New" pitchFamily="49" charset="0"/>
              </a:rPr>
              <a:t>AS</a:t>
            </a:r>
            <a:r>
              <a:rPr lang="en-US"/>
              <a:t> keyword before the alias name makes the </a:t>
            </a:r>
            <a:r>
              <a:rPr lang="en-US">
                <a:latin typeface="Courier New" pitchFamily="49" charset="0"/>
              </a:rPr>
              <a:t>SELECT</a:t>
            </a:r>
            <a:r>
              <a:rPr lang="en-US"/>
              <a:t> clause easier to read.</a:t>
            </a:r>
          </a:p>
          <a:p>
            <a:pPr lvl="1"/>
            <a:r>
              <a:rPr lang="en-US" b="1"/>
              <a:t>Null Values with the Concatenation Operator</a:t>
            </a:r>
          </a:p>
          <a:p>
            <a:pPr lvl="1"/>
            <a:r>
              <a:rPr lang="en-US"/>
              <a:t>If you concatenate a null value with a character string, the result is a character string. </a:t>
            </a:r>
            <a:r>
              <a:rPr lang="en-US">
                <a:latin typeface="Courier New" pitchFamily="49" charset="0"/>
              </a:rPr>
              <a:t>LAST_NAME || NULL</a:t>
            </a:r>
            <a:r>
              <a:rPr lang="en-US"/>
              <a:t> results in </a:t>
            </a:r>
            <a:r>
              <a:rPr lang="en-US">
                <a:latin typeface="Courier New" pitchFamily="49" charset="0"/>
              </a:rPr>
              <a:t>LAST_NAME</a:t>
            </a:r>
            <a:r>
              <a:rPr lang="en-US"/>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ChangeArrowheads="1"/>
          </p:cNvSpPr>
          <p:nvPr/>
        </p:nvSpPr>
        <p:spPr bwMode="auto">
          <a:xfrm>
            <a:off x="3959225" y="-1588"/>
            <a:ext cx="3033713" cy="466726"/>
          </a:xfrm>
          <a:prstGeom prst="rect">
            <a:avLst/>
          </a:prstGeom>
          <a:noFill/>
          <a:ln w="9525">
            <a:noFill/>
            <a:miter lim="800000"/>
            <a:headEnd/>
            <a:tailEnd/>
          </a:ln>
          <a:effectLst/>
        </p:spPr>
        <p:txBody>
          <a:bodyPr wrap="none" anchor="ctr"/>
          <a:lstStyle/>
          <a:p>
            <a:endParaRPr lang="en-US"/>
          </a:p>
        </p:txBody>
      </p:sp>
      <p:sp>
        <p:nvSpPr>
          <p:cNvPr id="403459" name="Rectangle 3"/>
          <p:cNvSpPr>
            <a:spLocks noChangeArrowheads="1"/>
          </p:cNvSpPr>
          <p:nvPr/>
        </p:nvSpPr>
        <p:spPr bwMode="auto">
          <a:xfrm>
            <a:off x="-3175" y="-1588"/>
            <a:ext cx="3030538" cy="466726"/>
          </a:xfrm>
          <a:prstGeom prst="rect">
            <a:avLst/>
          </a:prstGeom>
          <a:noFill/>
          <a:ln w="9525">
            <a:noFill/>
            <a:miter lim="800000"/>
            <a:headEnd/>
            <a:tailEnd/>
          </a:ln>
          <a:effectLst/>
        </p:spPr>
        <p:txBody>
          <a:bodyPr wrap="none" anchor="ctr"/>
          <a:lstStyle/>
          <a:p>
            <a:endParaRPr lang="en-US"/>
          </a:p>
        </p:txBody>
      </p:sp>
      <p:sp>
        <p:nvSpPr>
          <p:cNvPr id="403462" name="Rectangle 6"/>
          <p:cNvSpPr>
            <a:spLocks noGrp="1" noRot="1" noChangeAspect="1" noChangeArrowheads="1" noTextEdit="1"/>
          </p:cNvSpPr>
          <p:nvPr>
            <p:ph type="sldImg"/>
          </p:nvPr>
        </p:nvSpPr>
        <p:spPr>
          <a:ln/>
        </p:spPr>
      </p:sp>
      <p:sp>
        <p:nvSpPr>
          <p:cNvPr id="403463" name="Rectangle 7"/>
          <p:cNvSpPr>
            <a:spLocks noGrp="1" noChangeArrowheads="1"/>
          </p:cNvSpPr>
          <p:nvPr>
            <p:ph type="body" idx="1"/>
          </p:nvPr>
        </p:nvSpPr>
        <p:spPr/>
        <p:txBody>
          <a:bodyPr/>
          <a:lstStyle/>
          <a:p>
            <a:r>
              <a:rPr lang="en-US"/>
              <a:t>Literal Character Strings</a:t>
            </a:r>
          </a:p>
          <a:p>
            <a:pPr lvl="1"/>
            <a:r>
              <a:rPr lang="en-US">
                <a:solidFill>
                  <a:schemeClr val="tx1"/>
                </a:solidFill>
              </a:rPr>
              <a:t>A literal is a character, a number, or a date that is included in the </a:t>
            </a:r>
            <a:r>
              <a:rPr lang="en-US">
                <a:solidFill>
                  <a:schemeClr val="tx1"/>
                </a:solidFill>
                <a:latin typeface="Courier New" pitchFamily="49" charset="0"/>
              </a:rPr>
              <a:t>SELECT</a:t>
            </a:r>
            <a:r>
              <a:rPr lang="en-US">
                <a:solidFill>
                  <a:schemeClr val="tx1"/>
                </a:solidFill>
              </a:rPr>
              <a:t> list and that is not a column name or a column alias. It is printed for each row returned. Literal strings of free-format text can be included in the query result and are treated the same as a column in the </a:t>
            </a:r>
            <a:r>
              <a:rPr lang="en-US">
                <a:solidFill>
                  <a:schemeClr val="tx1"/>
                </a:solidFill>
                <a:latin typeface="Courier New" pitchFamily="49" charset="0"/>
              </a:rPr>
              <a:t>SELECT</a:t>
            </a:r>
            <a:r>
              <a:rPr lang="en-US">
                <a:solidFill>
                  <a:schemeClr val="tx1"/>
                </a:solidFill>
              </a:rPr>
              <a:t> list.</a:t>
            </a:r>
          </a:p>
          <a:p>
            <a:pPr lvl="1"/>
            <a:r>
              <a:rPr lang="en-US"/>
              <a:t>Date and character literals </a:t>
            </a:r>
            <a:r>
              <a:rPr lang="en-US" i="1"/>
              <a:t>must </a:t>
            </a:r>
            <a:r>
              <a:rPr lang="en-US"/>
              <a:t>be enclosed by single quotation marks (</a:t>
            </a:r>
            <a:r>
              <a:rPr lang="en-US">
                <a:latin typeface="Courier New" pitchFamily="49" charset="0"/>
              </a:rPr>
              <a:t>'</a:t>
            </a:r>
            <a:r>
              <a:rPr lang="en-US"/>
              <a:t> </a:t>
            </a:r>
            <a:r>
              <a:rPr lang="en-US">
                <a:latin typeface="Courier New" pitchFamily="49" charset="0"/>
              </a:rPr>
              <a:t>'</a:t>
            </a:r>
            <a:r>
              <a:rPr lang="en-US"/>
              <a:t>); number literals need not be so enclosed.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11" name="Rectangle 7"/>
          <p:cNvSpPr>
            <a:spLocks noGrp="1" noRot="1" noChangeAspect="1" noChangeArrowheads="1" noTextEdit="1"/>
          </p:cNvSpPr>
          <p:nvPr>
            <p:ph type="sldImg"/>
          </p:nvPr>
        </p:nvSpPr>
        <p:spPr>
          <a:ln/>
        </p:spPr>
      </p:sp>
      <p:sp>
        <p:nvSpPr>
          <p:cNvPr id="405512" name="Rectangle 8"/>
          <p:cNvSpPr>
            <a:spLocks noGrp="1" noChangeArrowheads="1"/>
          </p:cNvSpPr>
          <p:nvPr>
            <p:ph type="body" idx="1"/>
          </p:nvPr>
        </p:nvSpPr>
        <p:spPr/>
        <p:txBody>
          <a:bodyPr/>
          <a:lstStyle/>
          <a:p>
            <a:pPr>
              <a:lnSpc>
                <a:spcPct val="90000"/>
              </a:lnSpc>
            </a:pPr>
            <a:r>
              <a:rPr lang="en-US"/>
              <a:t>Literal Character Strings (continued)</a:t>
            </a:r>
          </a:p>
          <a:p>
            <a:pPr lvl="1"/>
            <a:r>
              <a:rPr lang="en-US"/>
              <a:t>The example in the slide displays last names and job codes of all employees. The column has the heading Employee Details. Notice the spaces between the single quotation marks in the </a:t>
            </a:r>
            <a:r>
              <a:rPr lang="en-US">
                <a:latin typeface="Courier New" pitchFamily="49" charset="0"/>
              </a:rPr>
              <a:t>SELECT</a:t>
            </a:r>
            <a:r>
              <a:rPr lang="en-US"/>
              <a:t> statement. The spaces improve the readability of the output. </a:t>
            </a:r>
          </a:p>
          <a:p>
            <a:pPr lvl="1"/>
            <a:r>
              <a:rPr lang="en-US"/>
              <a:t>In the following example, the last name and salary for each employee are concatenated with a literal to give the returned rows more meaning:</a:t>
            </a:r>
            <a:endParaRPr lang="en-US" sz="400"/>
          </a:p>
          <a:p>
            <a:pPr lvl="4"/>
            <a:r>
              <a:rPr lang="en-US"/>
              <a:t>SELECT last_name ||': 1 Month salary = '||salary Monthly</a:t>
            </a:r>
          </a:p>
          <a:p>
            <a:pPr lvl="4"/>
            <a:r>
              <a:rPr lang="en-US"/>
              <a:t>FROM   employees;</a:t>
            </a:r>
          </a:p>
        </p:txBody>
      </p:sp>
      <p:grpSp>
        <p:nvGrpSpPr>
          <p:cNvPr id="405514" name="Group 10"/>
          <p:cNvGrpSpPr>
            <a:grpSpLocks/>
          </p:cNvGrpSpPr>
          <p:nvPr/>
        </p:nvGrpSpPr>
        <p:grpSpPr bwMode="auto">
          <a:xfrm>
            <a:off x="660400" y="6751638"/>
            <a:ext cx="5299075" cy="2163762"/>
            <a:chOff x="416" y="4253"/>
            <a:chExt cx="3338" cy="1363"/>
          </a:xfrm>
        </p:grpSpPr>
        <p:pic>
          <p:nvPicPr>
            <p:cNvPr id="405508" name="Picture 4"/>
            <p:cNvPicPr>
              <a:picLocks noChangeAspect="1" noChangeArrowheads="1"/>
            </p:cNvPicPr>
            <p:nvPr/>
          </p:nvPicPr>
          <p:blipFill>
            <a:blip r:embed="rId3"/>
            <a:srcRect/>
            <a:stretch>
              <a:fillRect/>
            </a:stretch>
          </p:blipFill>
          <p:spPr bwMode="gray">
            <a:xfrm>
              <a:off x="416" y="4253"/>
              <a:ext cx="3233" cy="1203"/>
            </a:xfrm>
            <a:prstGeom prst="rect">
              <a:avLst/>
            </a:prstGeom>
            <a:noFill/>
            <a:ln w="25400">
              <a:noFill/>
              <a:miter lim="800000"/>
              <a:headEnd type="none" w="sm" len="sm"/>
              <a:tailEnd type="none" w="sm" len="sm"/>
            </a:ln>
            <a:effectLst/>
          </p:spPr>
        </p:pic>
        <p:pic>
          <p:nvPicPr>
            <p:cNvPr id="405509" name="Picture 5"/>
            <p:cNvPicPr>
              <a:picLocks noChangeAspect="1" noChangeArrowheads="1"/>
            </p:cNvPicPr>
            <p:nvPr/>
          </p:nvPicPr>
          <p:blipFill>
            <a:blip r:embed="rId4"/>
            <a:srcRect/>
            <a:stretch>
              <a:fillRect/>
            </a:stretch>
          </p:blipFill>
          <p:spPr bwMode="gray">
            <a:xfrm>
              <a:off x="528" y="5475"/>
              <a:ext cx="3226" cy="141"/>
            </a:xfrm>
            <a:prstGeom prst="rect">
              <a:avLst/>
            </a:prstGeom>
            <a:noFill/>
            <a:ln w="25400">
              <a:noFill/>
              <a:miter lim="800000"/>
              <a:headEnd type="none" w="sm" len="sm"/>
              <a:tailEnd type="none" w="sm" len="sm"/>
            </a:ln>
            <a:effectLst/>
          </p:spPr>
        </p:pic>
        <p:sp>
          <p:nvSpPr>
            <p:cNvPr id="405510" name="Text Box 6"/>
            <p:cNvSpPr txBox="1">
              <a:spLocks noChangeArrowheads="1"/>
            </p:cNvSpPr>
            <p:nvPr/>
          </p:nvSpPr>
          <p:spPr bwMode="gray">
            <a:xfrm>
              <a:off x="516" y="5330"/>
              <a:ext cx="224" cy="237"/>
            </a:xfrm>
            <a:prstGeom prst="rect">
              <a:avLst/>
            </a:prstGeom>
            <a:noFill/>
            <a:ln w="25400">
              <a:noFill/>
              <a:miter lim="800000"/>
              <a:headEnd type="none" w="sm" len="sm"/>
              <a:tailEnd type="none" w="med" len="lg"/>
            </a:ln>
            <a:effectLst/>
          </p:spPr>
          <p:txBody>
            <a:bodyPr lIns="12401" tIns="12401" rIns="12401" bIns="12401">
              <a:spAutoFit/>
            </a:bodyPr>
            <a:lstStyle/>
            <a:p>
              <a:pPr defTabSz="803275"/>
              <a:r>
                <a:rPr lang="en-US"/>
                <a:t>…</a:t>
              </a:r>
            </a:p>
          </p:txBody>
        </p:sp>
      </p:gr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6" name="Rectangle 4"/>
          <p:cNvSpPr>
            <a:spLocks noGrp="1" noRot="1" noChangeAspect="1" noChangeArrowheads="1" noTextEdit="1"/>
          </p:cNvSpPr>
          <p:nvPr>
            <p:ph type="sldImg"/>
          </p:nvPr>
        </p:nvSpPr>
        <p:spPr>
          <a:ln/>
        </p:spPr>
      </p:sp>
      <p:sp>
        <p:nvSpPr>
          <p:cNvPr id="407557" name="Rectangle 5"/>
          <p:cNvSpPr>
            <a:spLocks noGrp="1" noChangeArrowheads="1"/>
          </p:cNvSpPr>
          <p:nvPr>
            <p:ph type="body" idx="1"/>
          </p:nvPr>
        </p:nvSpPr>
        <p:spPr/>
        <p:txBody>
          <a:bodyPr/>
          <a:lstStyle/>
          <a:p>
            <a:r>
              <a:rPr lang="en-US"/>
              <a:t>Duplicate Rows</a:t>
            </a:r>
          </a:p>
          <a:p>
            <a:pPr lvl="1"/>
            <a:r>
              <a:rPr lang="en-US"/>
              <a:t>Unless you indicate otherwise, </a:t>
            </a:r>
            <a:r>
              <a:rPr lang="en-US" i="1"/>
              <a:t>i</a:t>
            </a:r>
            <a:r>
              <a:rPr lang="en-US"/>
              <a:t>SQL*Plus displays the results of a query without eliminating duplicate rows. The first example in the slide</a:t>
            </a:r>
            <a:r>
              <a:rPr lang="en-US">
                <a:solidFill>
                  <a:schemeClr val="tx1"/>
                </a:solidFill>
              </a:rPr>
              <a:t> displays all the department numbers from the </a:t>
            </a:r>
            <a:r>
              <a:rPr lang="en-US">
                <a:solidFill>
                  <a:schemeClr val="tx1"/>
                </a:solidFill>
                <a:latin typeface="Courier New" pitchFamily="49" charset="0"/>
              </a:rPr>
              <a:t>EMPLOYEES</a:t>
            </a:r>
            <a:r>
              <a:rPr lang="en-US">
                <a:solidFill>
                  <a:schemeClr val="tx1"/>
                </a:solidFill>
              </a:rPr>
              <a:t> table. Notice that the department numbers are repeated.</a:t>
            </a:r>
          </a:p>
          <a:p>
            <a:pPr lvl="1"/>
            <a:r>
              <a:rPr lang="en-US">
                <a:solidFill>
                  <a:schemeClr val="tx1"/>
                </a:solidFill>
              </a:rPr>
              <a:t>To eliminate duplicate rows in the result, include the </a:t>
            </a:r>
            <a:r>
              <a:rPr lang="en-US">
                <a:solidFill>
                  <a:schemeClr val="tx1"/>
                </a:solidFill>
                <a:latin typeface="Courier New" pitchFamily="49" charset="0"/>
              </a:rPr>
              <a:t>DISTINCT</a:t>
            </a:r>
            <a:r>
              <a:rPr lang="en-US">
                <a:solidFill>
                  <a:schemeClr val="tx1"/>
                </a:solidFill>
              </a:rPr>
              <a:t> keyword in the </a:t>
            </a:r>
            <a:r>
              <a:rPr lang="en-US">
                <a:solidFill>
                  <a:schemeClr val="tx1"/>
                </a:solidFill>
                <a:latin typeface="Courier New" pitchFamily="49" charset="0"/>
              </a:rPr>
              <a:t>SELECT</a:t>
            </a:r>
            <a:r>
              <a:rPr lang="en-US">
                <a:solidFill>
                  <a:schemeClr val="tx1"/>
                </a:solidFill>
              </a:rPr>
              <a:t> clause immediately after the </a:t>
            </a:r>
            <a:r>
              <a:rPr lang="en-US">
                <a:solidFill>
                  <a:schemeClr val="tx1"/>
                </a:solidFill>
                <a:latin typeface="Courier New" pitchFamily="49" charset="0"/>
              </a:rPr>
              <a:t>SELECT</a:t>
            </a:r>
            <a:r>
              <a:rPr lang="en-US">
                <a:solidFill>
                  <a:schemeClr val="tx1"/>
                </a:solidFill>
              </a:rPr>
              <a:t> keyword. In the second example in the slide, the </a:t>
            </a:r>
            <a:r>
              <a:rPr lang="en-US">
                <a:solidFill>
                  <a:schemeClr val="tx1"/>
                </a:solidFill>
                <a:latin typeface="Courier New" pitchFamily="49" charset="0"/>
              </a:rPr>
              <a:t>EMPLOYEES</a:t>
            </a:r>
            <a:r>
              <a:rPr lang="en-US">
                <a:solidFill>
                  <a:schemeClr val="tx1"/>
                </a:solidFill>
              </a:rPr>
              <a:t> table actually contains 20</a:t>
            </a:r>
            <a:r>
              <a:rPr lang="en-US" i="1">
                <a:solidFill>
                  <a:schemeClr val="tx1"/>
                </a:solidFill>
              </a:rPr>
              <a:t> </a:t>
            </a:r>
            <a:r>
              <a:rPr lang="en-US">
                <a:solidFill>
                  <a:schemeClr val="tx1"/>
                </a:solidFill>
              </a:rPr>
              <a:t>rows, but there are only</a:t>
            </a:r>
            <a:r>
              <a:rPr lang="en-US"/>
              <a:t> seven unique department numbers in the table. </a:t>
            </a:r>
          </a:p>
          <a:p>
            <a:pPr lvl="1"/>
            <a:r>
              <a:rPr lang="en-US"/>
              <a:t>You can specify multiple columns after the </a:t>
            </a:r>
            <a:r>
              <a:rPr lang="en-US">
                <a:latin typeface="Courier New" pitchFamily="49" charset="0"/>
              </a:rPr>
              <a:t>DISTINCT</a:t>
            </a:r>
            <a:r>
              <a:rPr lang="en-US"/>
              <a:t> qualifier. The </a:t>
            </a:r>
            <a:r>
              <a:rPr lang="en-US">
                <a:latin typeface="Courier New" pitchFamily="49" charset="0"/>
              </a:rPr>
              <a:t>DISTINCT</a:t>
            </a:r>
            <a:r>
              <a:rPr lang="en-US"/>
              <a:t> qualifier affects all the selected columns, and the result is every distinct combination of the columns.</a:t>
            </a:r>
            <a:endParaRPr lang="en-US" sz="500"/>
          </a:p>
          <a:p>
            <a:pPr lvl="4"/>
            <a:r>
              <a:rPr lang="en-US"/>
              <a:t>SELECT  DISTINCT department_id, job_id</a:t>
            </a:r>
          </a:p>
          <a:p>
            <a:pPr lvl="4"/>
            <a:r>
              <a:rPr lang="en-US"/>
              <a:t>FROM    employees;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41" name="Rectangle 5"/>
          <p:cNvSpPr>
            <a:spLocks noGrp="1" noRot="1" noChangeAspect="1" noChangeArrowheads="1" noTextEdit="1"/>
          </p:cNvSpPr>
          <p:nvPr>
            <p:ph type="sldImg"/>
          </p:nvPr>
        </p:nvSpPr>
        <p:spPr>
          <a:ln/>
        </p:spPr>
      </p:sp>
      <p:sp>
        <p:nvSpPr>
          <p:cNvPr id="423942" name="Rectangle 6"/>
          <p:cNvSpPr>
            <a:spLocks noGrp="1" noChangeArrowheads="1"/>
          </p:cNvSpPr>
          <p:nvPr>
            <p:ph type="body" idx="1"/>
          </p:nvPr>
        </p:nvSpPr>
        <p:spPr/>
        <p:txBody>
          <a:bodyPr/>
          <a:lstStyle/>
          <a:p>
            <a:pPr>
              <a:lnSpc>
                <a:spcPct val="90000"/>
              </a:lnSpc>
            </a:pPr>
            <a:r>
              <a:rPr lang="en-US"/>
              <a:t>Displaying the Table Structure (continued)</a:t>
            </a:r>
          </a:p>
          <a:p>
            <a:pPr lvl="1"/>
            <a:r>
              <a:rPr lang="en-US"/>
              <a:t>The example in the slide displays the information about the structure of the </a:t>
            </a:r>
            <a:r>
              <a:rPr lang="en-US">
                <a:latin typeface="Courier New" pitchFamily="49" charset="0"/>
              </a:rPr>
              <a:t>EMPLOYEES</a:t>
            </a:r>
            <a:r>
              <a:rPr lang="en-US"/>
              <a:t> table.</a:t>
            </a:r>
          </a:p>
          <a:p>
            <a:pPr lvl="1"/>
            <a:r>
              <a:rPr lang="en-US"/>
              <a:t>In the resulting display, </a:t>
            </a:r>
            <a:r>
              <a:rPr lang="en-US" i="1"/>
              <a:t>Null? </a:t>
            </a:r>
            <a:r>
              <a:rPr lang="en-US">
                <a:cs typeface="Arial" charset="0"/>
              </a:rPr>
              <a:t>indicates that the values for this column may be unknown.</a:t>
            </a:r>
            <a:r>
              <a:rPr lang="en-US"/>
              <a:t> </a:t>
            </a:r>
            <a:r>
              <a:rPr lang="en-US">
                <a:latin typeface="Courier New" pitchFamily="49" charset="0"/>
              </a:rPr>
              <a:t>NOT NULL</a:t>
            </a:r>
            <a:r>
              <a:rPr lang="en-US"/>
              <a:t> indicates that a column must contain data. </a:t>
            </a:r>
            <a:r>
              <a:rPr lang="en-US" i="1"/>
              <a:t>Type </a:t>
            </a:r>
            <a:r>
              <a:rPr lang="en-US"/>
              <a:t>displays the data type for a column.</a:t>
            </a:r>
          </a:p>
          <a:p>
            <a:pPr lvl="1"/>
            <a:r>
              <a:rPr lang="en-US"/>
              <a:t>The data types are described in the following table:</a:t>
            </a:r>
          </a:p>
        </p:txBody>
      </p:sp>
      <p:graphicFrame>
        <p:nvGraphicFramePr>
          <p:cNvPr id="476160" name="Object 0"/>
          <p:cNvGraphicFramePr>
            <a:graphicFrameLocks/>
          </p:cNvGraphicFramePr>
          <p:nvPr/>
        </p:nvGraphicFramePr>
        <p:xfrm>
          <a:off x="622300" y="6645275"/>
          <a:ext cx="5676900" cy="1695450"/>
        </p:xfrm>
        <a:graphic>
          <a:graphicData uri="http://schemas.openxmlformats.org/presentationml/2006/ole">
            <p:oleObj spid="_x0000_s476160" name="Document" r:id="rId4" imgW="5858280" imgH="1757160" progId="Word.Document.8">
              <p:embed/>
            </p:oleObj>
          </a:graphicData>
        </a:graphic>
      </p:graphicFrame>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ChangeArrowheads="1"/>
          </p:cNvSpPr>
          <p:nvPr/>
        </p:nvSpPr>
        <p:spPr bwMode="auto">
          <a:xfrm>
            <a:off x="3959225" y="-1588"/>
            <a:ext cx="3033713" cy="466726"/>
          </a:xfrm>
          <a:prstGeom prst="rect">
            <a:avLst/>
          </a:prstGeom>
          <a:noFill/>
          <a:ln w="9525">
            <a:noFill/>
            <a:miter lim="800000"/>
            <a:headEnd/>
            <a:tailEnd/>
          </a:ln>
          <a:effectLst/>
        </p:spPr>
        <p:txBody>
          <a:bodyPr wrap="none" anchor="ctr"/>
          <a:lstStyle/>
          <a:p>
            <a:endParaRPr lang="en-US"/>
          </a:p>
        </p:txBody>
      </p:sp>
      <p:sp>
        <p:nvSpPr>
          <p:cNvPr id="366595" name="Rectangle 3"/>
          <p:cNvSpPr>
            <a:spLocks noChangeArrowheads="1"/>
          </p:cNvSpPr>
          <p:nvPr/>
        </p:nvSpPr>
        <p:spPr bwMode="auto">
          <a:xfrm>
            <a:off x="-3175" y="-1588"/>
            <a:ext cx="3030538" cy="466726"/>
          </a:xfrm>
          <a:prstGeom prst="rect">
            <a:avLst/>
          </a:prstGeom>
          <a:noFill/>
          <a:ln w="9525">
            <a:noFill/>
            <a:miter lim="800000"/>
            <a:headEnd/>
            <a:tailEnd/>
          </a:ln>
          <a:effectLst/>
        </p:spPr>
        <p:txBody>
          <a:bodyPr wrap="none" anchor="ctr"/>
          <a:lstStyle/>
          <a:p>
            <a:endParaRPr lang="en-US"/>
          </a:p>
        </p:txBody>
      </p:sp>
      <p:sp>
        <p:nvSpPr>
          <p:cNvPr id="366598" name="Rectangle 6"/>
          <p:cNvSpPr>
            <a:spLocks noGrp="1" noRot="1" noChangeAspect="1" noChangeArrowheads="1" noTextEdit="1"/>
          </p:cNvSpPr>
          <p:nvPr>
            <p:ph type="sldImg"/>
          </p:nvPr>
        </p:nvSpPr>
        <p:spPr>
          <a:ln/>
        </p:spPr>
      </p:sp>
      <p:sp>
        <p:nvSpPr>
          <p:cNvPr id="366599" name="Rectangle 7"/>
          <p:cNvSpPr>
            <a:spLocks noGrp="1" noChangeArrowheads="1"/>
          </p:cNvSpPr>
          <p:nvPr>
            <p:ph type="body" idx="1"/>
          </p:nvPr>
        </p:nvSpPr>
        <p:spPr/>
        <p:txBody>
          <a:bodyPr/>
          <a:lstStyle/>
          <a:p>
            <a:r>
              <a:rPr lang="en-US"/>
              <a:t>Objectives</a:t>
            </a:r>
          </a:p>
          <a:p>
            <a:pPr lvl="1"/>
            <a:r>
              <a:rPr lang="en-US">
                <a:solidFill>
                  <a:schemeClr val="tx1"/>
                </a:solidFill>
              </a:rPr>
              <a:t>To extract data from the database, you need to use the structured query language (SQL) </a:t>
            </a:r>
            <a:r>
              <a:rPr lang="en-US">
                <a:solidFill>
                  <a:schemeClr val="tx1"/>
                </a:solidFill>
                <a:latin typeface="Courier New" pitchFamily="49" charset="0"/>
              </a:rPr>
              <a:t>SELECT</a:t>
            </a:r>
            <a:r>
              <a:rPr lang="en-US">
                <a:solidFill>
                  <a:schemeClr val="tx1"/>
                </a:solidFill>
              </a:rPr>
              <a:t> statement. You may need to restrict the columns that are displayed. This lesson describes all the SQL statements that are needed to perform these actions. You may want to create </a:t>
            </a:r>
            <a:r>
              <a:rPr lang="en-US">
                <a:solidFill>
                  <a:schemeClr val="tx1"/>
                </a:solidFill>
                <a:latin typeface="Courier New" pitchFamily="49" charset="0"/>
              </a:rPr>
              <a:t>SELECT</a:t>
            </a:r>
            <a:r>
              <a:rPr lang="en-US">
                <a:solidFill>
                  <a:schemeClr val="tx1"/>
                </a:solidFill>
              </a:rPr>
              <a:t> statements that can be used more than once. </a:t>
            </a:r>
          </a:p>
          <a:p>
            <a:pPr lvl="1"/>
            <a:r>
              <a:rPr lang="en-US">
                <a:solidFill>
                  <a:schemeClr val="tx1"/>
                </a:solidFill>
              </a:rPr>
              <a:t>This lesson also covers the </a:t>
            </a:r>
            <a:r>
              <a:rPr lang="en-US" i="1">
                <a:solidFill>
                  <a:schemeClr val="tx1"/>
                </a:solidFill>
              </a:rPr>
              <a:t>i</a:t>
            </a:r>
            <a:r>
              <a:rPr lang="en-US">
                <a:solidFill>
                  <a:schemeClr val="tx1"/>
                </a:solidFill>
              </a:rPr>
              <a:t>SQL*Plus environment in which you execute SQL statements.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2" name="Rectangle 4"/>
          <p:cNvSpPr>
            <a:spLocks noGrp="1" noRot="1" noChangeAspect="1" noChangeArrowheads="1" noTextEdit="1"/>
          </p:cNvSpPr>
          <p:nvPr>
            <p:ph type="sldImg"/>
          </p:nvPr>
        </p:nvSpPr>
        <p:spPr>
          <a:ln/>
        </p:spPr>
      </p:sp>
      <p:sp>
        <p:nvSpPr>
          <p:cNvPr id="432133" name="Rectangle 5"/>
          <p:cNvSpPr>
            <a:spLocks noGrp="1" noChangeArrowheads="1"/>
          </p:cNvSpPr>
          <p:nvPr>
            <p:ph type="body" idx="1"/>
          </p:nvPr>
        </p:nvSpPr>
        <p:spPr/>
        <p:txBody>
          <a:bodyPr/>
          <a:lstStyle/>
          <a:p>
            <a:r>
              <a:rPr lang="en-US">
                <a:latin typeface="Courier New" pitchFamily="49" charset="0"/>
              </a:rPr>
              <a:t>SELECT</a:t>
            </a:r>
            <a:r>
              <a:rPr lang="en-US"/>
              <a:t> Statement</a:t>
            </a:r>
          </a:p>
          <a:p>
            <a:pPr lvl="1"/>
            <a:r>
              <a:rPr lang="en-US"/>
              <a:t>In this lesson, you should have learned how to retrieve data from a database table with the </a:t>
            </a:r>
            <a:r>
              <a:rPr lang="en-US">
                <a:latin typeface="Courier New" pitchFamily="49" charset="0"/>
              </a:rPr>
              <a:t>SELECT</a:t>
            </a:r>
            <a:r>
              <a:rPr lang="en-US"/>
              <a:t> statement.</a:t>
            </a:r>
            <a:endParaRPr lang="en-US" b="1">
              <a:latin typeface="Courier New" pitchFamily="49" charset="0"/>
            </a:endParaRPr>
          </a:p>
          <a:p>
            <a:pPr lvl="4"/>
            <a:r>
              <a:rPr lang="en-US"/>
              <a:t>SELECT  *|{[DISTINCT] </a:t>
            </a:r>
            <a:r>
              <a:rPr lang="en-US" i="1"/>
              <a:t>column </a:t>
            </a:r>
            <a:r>
              <a:rPr lang="en-US"/>
              <a:t>[</a:t>
            </a:r>
            <a:r>
              <a:rPr lang="en-US" i="1"/>
              <a:t>alias</a:t>
            </a:r>
            <a:r>
              <a:rPr lang="en-US"/>
              <a:t>],...}</a:t>
            </a:r>
          </a:p>
          <a:p>
            <a:pPr lvl="4"/>
            <a:r>
              <a:rPr lang="en-US"/>
              <a:t>FROM    </a:t>
            </a:r>
            <a:r>
              <a:rPr lang="en-US" i="1"/>
              <a:t>table</a:t>
            </a:r>
            <a:r>
              <a:rPr lang="en-US"/>
              <a:t>;</a:t>
            </a:r>
          </a:p>
          <a:p>
            <a:pPr lvl="1"/>
            <a:r>
              <a:rPr lang="en-US"/>
              <a:t>In the syntax:</a:t>
            </a:r>
          </a:p>
          <a:p>
            <a:pPr lvl="1"/>
            <a:r>
              <a:rPr lang="en-US"/>
              <a:t>	</a:t>
            </a:r>
            <a:r>
              <a:rPr lang="en-US">
                <a:latin typeface="Courier New" pitchFamily="49" charset="0"/>
              </a:rPr>
              <a:t>SELECT</a:t>
            </a:r>
            <a:r>
              <a:rPr lang="en-US"/>
              <a:t>			is a list of one or more columns</a:t>
            </a:r>
            <a:endParaRPr lang="en-US" i="1"/>
          </a:p>
          <a:p>
            <a:pPr lvl="2">
              <a:buFontTx/>
              <a:buNone/>
            </a:pPr>
            <a:r>
              <a:rPr lang="en-US"/>
              <a:t>	</a:t>
            </a:r>
            <a:r>
              <a:rPr lang="en-US">
                <a:latin typeface="Courier New" pitchFamily="49" charset="0"/>
              </a:rPr>
              <a:t>*</a:t>
            </a:r>
            <a:r>
              <a:rPr lang="en-US" i="1">
                <a:latin typeface="Courier New" pitchFamily="49" charset="0"/>
              </a:rPr>
              <a:t> </a:t>
            </a:r>
            <a:r>
              <a:rPr lang="en-US" i="1"/>
              <a:t> 				</a:t>
            </a:r>
            <a:r>
              <a:rPr lang="en-US"/>
              <a:t>selects all columns</a:t>
            </a:r>
          </a:p>
          <a:p>
            <a:pPr lvl="2">
              <a:buFontTx/>
              <a:buNone/>
            </a:pPr>
            <a:r>
              <a:rPr lang="en-US"/>
              <a:t>	</a:t>
            </a:r>
            <a:r>
              <a:rPr lang="en-US">
                <a:latin typeface="Courier New" pitchFamily="49" charset="0"/>
              </a:rPr>
              <a:t>DISTINCT</a:t>
            </a:r>
            <a:r>
              <a:rPr lang="en-US"/>
              <a:t>			suppresses duplicates</a:t>
            </a:r>
          </a:p>
          <a:p>
            <a:pPr lvl="2">
              <a:buFontTx/>
              <a:buNone/>
            </a:pPr>
            <a:r>
              <a:rPr lang="en-US" i="1"/>
              <a:t>	</a:t>
            </a:r>
            <a:r>
              <a:rPr lang="en-US" i="1">
                <a:latin typeface="Courier New" pitchFamily="49" charset="0"/>
              </a:rPr>
              <a:t>column|expression</a:t>
            </a:r>
            <a:r>
              <a:rPr lang="en-US"/>
              <a:t>	selects the named column or the expression</a:t>
            </a:r>
          </a:p>
          <a:p>
            <a:pPr lvl="2">
              <a:buFontTx/>
              <a:buNone/>
            </a:pPr>
            <a:r>
              <a:rPr lang="en-US" i="1"/>
              <a:t>	</a:t>
            </a:r>
            <a:r>
              <a:rPr lang="en-US" i="1">
                <a:latin typeface="Courier New" pitchFamily="49" charset="0"/>
              </a:rPr>
              <a:t>alias			</a:t>
            </a:r>
            <a:r>
              <a:rPr lang="en-US"/>
              <a:t>gives selected columns different headings</a:t>
            </a:r>
          </a:p>
          <a:p>
            <a:pPr lvl="2">
              <a:buFontTx/>
              <a:buNone/>
            </a:pPr>
            <a:r>
              <a:rPr lang="en-US"/>
              <a:t>	</a:t>
            </a:r>
            <a:r>
              <a:rPr lang="en-US">
                <a:latin typeface="Courier New" pitchFamily="49" charset="0"/>
              </a:rPr>
              <a:t>FROM</a:t>
            </a:r>
            <a:r>
              <a:rPr lang="en-US" i="1">
                <a:latin typeface="Courier New" pitchFamily="49" charset="0"/>
              </a:rPr>
              <a:t> table</a:t>
            </a:r>
            <a:r>
              <a:rPr lang="en-US" i="1"/>
              <a:t> 		</a:t>
            </a:r>
            <a:r>
              <a:rPr lang="en-US"/>
              <a:t>specifies the table containing the columns</a:t>
            </a:r>
          </a:p>
          <a:p>
            <a:pPr algn="just">
              <a:lnSpc>
                <a:spcPct val="112000"/>
              </a:lnSpc>
              <a:spcBef>
                <a:spcPct val="0"/>
              </a:spcBef>
            </a:pPr>
            <a:r>
              <a:rPr lang="en-US" i="1">
                <a:latin typeface="Times New Roman" pitchFamily="18" charset="0"/>
              </a:rPr>
              <a:t>i</a:t>
            </a:r>
            <a:r>
              <a:rPr lang="en-US"/>
              <a:t>SQL*Plus</a:t>
            </a:r>
          </a:p>
          <a:p>
            <a:pPr lvl="1"/>
            <a:r>
              <a:rPr lang="en-US" i="1"/>
              <a:t>i</a:t>
            </a:r>
            <a:r>
              <a:rPr lang="en-US"/>
              <a:t>SQL*Plus is an execution environment that you can use to send SQL statements to the database server and to edit and save SQL statements. Statements can be executed from the SQL prompt or from a script file.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ChangeArrowheads="1"/>
          </p:cNvSpPr>
          <p:nvPr/>
        </p:nvSpPr>
        <p:spPr bwMode="auto">
          <a:xfrm>
            <a:off x="3960813" y="-1588"/>
            <a:ext cx="3030537" cy="466726"/>
          </a:xfrm>
          <a:prstGeom prst="rect">
            <a:avLst/>
          </a:prstGeom>
          <a:noFill/>
          <a:ln w="9525">
            <a:noFill/>
            <a:miter lim="800000"/>
            <a:headEnd/>
            <a:tailEnd/>
          </a:ln>
          <a:effectLst/>
        </p:spPr>
        <p:txBody>
          <a:bodyPr wrap="none" anchor="ctr"/>
          <a:lstStyle/>
          <a:p>
            <a:endParaRPr lang="en-US"/>
          </a:p>
        </p:txBody>
      </p:sp>
      <p:sp>
        <p:nvSpPr>
          <p:cNvPr id="434179" name="Rectangle 3"/>
          <p:cNvSpPr>
            <a:spLocks noChangeArrowheads="1"/>
          </p:cNvSpPr>
          <p:nvPr/>
        </p:nvSpPr>
        <p:spPr bwMode="auto">
          <a:xfrm>
            <a:off x="-1588" y="-1588"/>
            <a:ext cx="3027363" cy="466726"/>
          </a:xfrm>
          <a:prstGeom prst="rect">
            <a:avLst/>
          </a:prstGeom>
          <a:noFill/>
          <a:ln w="9525">
            <a:noFill/>
            <a:miter lim="800000"/>
            <a:headEnd/>
            <a:tailEnd/>
          </a:ln>
          <a:effectLst/>
        </p:spPr>
        <p:txBody>
          <a:bodyPr wrap="none" anchor="ctr"/>
          <a:lstStyle/>
          <a:p>
            <a:endParaRPr lang="en-US"/>
          </a:p>
        </p:txBody>
      </p:sp>
      <p:sp>
        <p:nvSpPr>
          <p:cNvPr id="434182" name="Rectangle 6"/>
          <p:cNvSpPr>
            <a:spLocks noGrp="1" noRot="1" noChangeAspect="1" noChangeArrowheads="1" noTextEdit="1"/>
          </p:cNvSpPr>
          <p:nvPr>
            <p:ph type="sldImg"/>
          </p:nvPr>
        </p:nvSpPr>
        <p:spPr>
          <a:ln/>
        </p:spPr>
      </p:sp>
      <p:sp>
        <p:nvSpPr>
          <p:cNvPr id="434183" name="Rectangle 7"/>
          <p:cNvSpPr>
            <a:spLocks noGrp="1" noChangeArrowheads="1"/>
          </p:cNvSpPr>
          <p:nvPr>
            <p:ph type="body" idx="1"/>
          </p:nvPr>
        </p:nvSpPr>
        <p:spPr/>
        <p:txBody>
          <a:bodyPr/>
          <a:lstStyle/>
          <a:p>
            <a:r>
              <a:rPr lang="en-US"/>
              <a:t>Practice 1: Overview</a:t>
            </a:r>
          </a:p>
          <a:p>
            <a:pPr lvl="1"/>
            <a:r>
              <a:rPr lang="en-US"/>
              <a:t>This is the first of many practices in this course. The solutions (if you require them) can be found in Appendix A. Practices are intended to cover all topics that are presented in the corresponding lesson.</a:t>
            </a:r>
          </a:p>
          <a:p>
            <a:pPr lvl="1"/>
            <a:r>
              <a:rPr lang="en-US" i="1"/>
              <a:t>Note the following location for the lab files:</a:t>
            </a:r>
          </a:p>
          <a:p>
            <a:pPr lvl="1"/>
            <a:r>
              <a:rPr lang="en-US" i="1">
                <a:latin typeface="Courier New" pitchFamily="49" charset="0"/>
              </a:rPr>
              <a:t>E:\labs\SQL1\labs</a:t>
            </a:r>
          </a:p>
          <a:p>
            <a:pPr lvl="1"/>
            <a:r>
              <a:rPr lang="en-US" i="1"/>
              <a:t>If you are asked to save any lab files, save them at this location.</a:t>
            </a:r>
          </a:p>
          <a:p>
            <a:pPr lvl="1"/>
            <a:r>
              <a:rPr lang="en-US"/>
              <a:t>To start ISQL*Plus, start your browser. You need to enter a URL to access </a:t>
            </a:r>
            <a:r>
              <a:rPr lang="en-US" i="1"/>
              <a:t>i</a:t>
            </a:r>
            <a:r>
              <a:rPr lang="en-US"/>
              <a:t>SQL*Plus. The URL requires the host name, which your instructor will provide. Enter the following command, replacing the host name with the value that your instructor provides:</a:t>
            </a:r>
            <a:r>
              <a:rPr lang="en-US" sz="1100">
                <a:latin typeface="Courier New" pitchFamily="49" charset="0"/>
              </a:rPr>
              <a:t> http://&lt;HOSTNAME:5561&gt;/isqlplus</a:t>
            </a:r>
          </a:p>
          <a:p>
            <a:pPr lvl="1"/>
            <a:r>
              <a:rPr lang="en-US"/>
              <a:t>In any practice, there may be exercises that are prefaced with the phrases “If you have time” or “If you want an extra challenge.” Work on these exercises only if you have completed all other exercises in the allocated time and would like a further challenge to your skills.</a:t>
            </a:r>
          </a:p>
          <a:p>
            <a:pPr lvl="1"/>
            <a:r>
              <a:rPr lang="en-US"/>
              <a:t>Perform the practices slowly and precisely. You can experiment with saving and running command files. If you have any questions at any time, ask your instructor.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4" name="Rectangle 4"/>
          <p:cNvSpPr>
            <a:spLocks noGrp="1" noRot="1" noChangeAspect="1" noChangeArrowheads="1" noTextEdit="1"/>
          </p:cNvSpPr>
          <p:nvPr>
            <p:ph type="sldImg"/>
          </p:nvPr>
        </p:nvSpPr>
        <p:spPr>
          <a:ln/>
        </p:spPr>
      </p:sp>
      <p:sp>
        <p:nvSpPr>
          <p:cNvPr id="368645" name="Rectangle 5"/>
          <p:cNvSpPr>
            <a:spLocks noGrp="1" noChangeArrowheads="1"/>
          </p:cNvSpPr>
          <p:nvPr>
            <p:ph type="body" idx="1"/>
          </p:nvPr>
        </p:nvSpPr>
        <p:spPr/>
        <p:txBody>
          <a:bodyPr/>
          <a:lstStyle/>
          <a:p>
            <a:r>
              <a:rPr lang="en-US"/>
              <a:t>Capabilities of SQL </a:t>
            </a:r>
            <a:r>
              <a:rPr lang="en-US">
                <a:latin typeface="Courier New" pitchFamily="49" charset="0"/>
              </a:rPr>
              <a:t>SELECT</a:t>
            </a:r>
            <a:r>
              <a:rPr lang="en-US"/>
              <a:t> Statements</a:t>
            </a:r>
          </a:p>
          <a:p>
            <a:pPr lvl="1"/>
            <a:r>
              <a:rPr lang="en-US">
                <a:solidFill>
                  <a:schemeClr val="tx1"/>
                </a:solidFill>
              </a:rPr>
              <a:t>A </a:t>
            </a:r>
            <a:r>
              <a:rPr lang="en-US">
                <a:solidFill>
                  <a:schemeClr val="tx1"/>
                </a:solidFill>
                <a:latin typeface="Courier New" pitchFamily="49" charset="0"/>
              </a:rPr>
              <a:t>SELECT</a:t>
            </a:r>
            <a:r>
              <a:rPr lang="en-US">
                <a:solidFill>
                  <a:schemeClr val="tx1"/>
                </a:solidFill>
              </a:rPr>
              <a:t> statement retrieves information from the database. With a </a:t>
            </a:r>
            <a:r>
              <a:rPr lang="en-US">
                <a:solidFill>
                  <a:schemeClr val="tx1"/>
                </a:solidFill>
                <a:latin typeface="Courier New" pitchFamily="49" charset="0"/>
              </a:rPr>
              <a:t>SELECT</a:t>
            </a:r>
            <a:r>
              <a:rPr lang="en-US">
                <a:solidFill>
                  <a:schemeClr val="tx1"/>
                </a:solidFill>
              </a:rPr>
              <a:t> statement, you can use the following capabilities:</a:t>
            </a:r>
          </a:p>
          <a:p>
            <a:pPr lvl="2">
              <a:buClr>
                <a:schemeClr val="tx1"/>
              </a:buClr>
            </a:pPr>
            <a:r>
              <a:rPr lang="en-US" b="1">
                <a:solidFill>
                  <a:schemeClr val="tx1"/>
                </a:solidFill>
              </a:rPr>
              <a:t>Projection:</a:t>
            </a:r>
            <a:r>
              <a:rPr lang="en-US">
                <a:solidFill>
                  <a:schemeClr val="tx1"/>
                </a:solidFill>
              </a:rPr>
              <a:t> Choose the columns in a table that are returned by a query. Choose as few or as many of the columns as needed</a:t>
            </a:r>
          </a:p>
          <a:p>
            <a:pPr lvl="2">
              <a:buClr>
                <a:schemeClr val="tx1"/>
              </a:buClr>
            </a:pPr>
            <a:r>
              <a:rPr lang="en-US" b="1">
                <a:solidFill>
                  <a:schemeClr val="tx1"/>
                </a:solidFill>
              </a:rPr>
              <a:t>Selection:</a:t>
            </a:r>
            <a:r>
              <a:rPr lang="en-US">
                <a:solidFill>
                  <a:schemeClr val="tx1"/>
                </a:solidFill>
              </a:rPr>
              <a:t> Choose the rows in a table that are returned by a query. Various criteria can be used to restrict the rows that are retrieved. </a:t>
            </a:r>
          </a:p>
          <a:p>
            <a:pPr lvl="2">
              <a:buClr>
                <a:schemeClr val="tx1"/>
              </a:buClr>
            </a:pPr>
            <a:r>
              <a:rPr lang="en-US" b="1">
                <a:solidFill>
                  <a:schemeClr val="tx1"/>
                </a:solidFill>
              </a:rPr>
              <a:t>Joining:</a:t>
            </a:r>
            <a:r>
              <a:rPr lang="en-US">
                <a:solidFill>
                  <a:schemeClr val="tx1"/>
                </a:solidFill>
              </a:rPr>
              <a:t> Bring together data that is stored in different tables by specifying the link between them. SQL joins are covered in more detail in a later lesson.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ChangeArrowheads="1"/>
          </p:cNvSpPr>
          <p:nvPr/>
        </p:nvSpPr>
        <p:spPr bwMode="auto">
          <a:xfrm>
            <a:off x="3959225" y="-1588"/>
            <a:ext cx="3033713" cy="466726"/>
          </a:xfrm>
          <a:prstGeom prst="rect">
            <a:avLst/>
          </a:prstGeom>
          <a:noFill/>
          <a:ln w="9525">
            <a:noFill/>
            <a:miter lim="800000"/>
            <a:headEnd/>
            <a:tailEnd/>
          </a:ln>
          <a:effectLst/>
        </p:spPr>
        <p:txBody>
          <a:bodyPr wrap="none" anchor="ctr"/>
          <a:lstStyle/>
          <a:p>
            <a:endParaRPr lang="en-US"/>
          </a:p>
        </p:txBody>
      </p:sp>
      <p:sp>
        <p:nvSpPr>
          <p:cNvPr id="370691" name="Rectangle 3"/>
          <p:cNvSpPr>
            <a:spLocks noChangeArrowheads="1"/>
          </p:cNvSpPr>
          <p:nvPr/>
        </p:nvSpPr>
        <p:spPr bwMode="auto">
          <a:xfrm>
            <a:off x="-3175" y="-1588"/>
            <a:ext cx="3030538" cy="466726"/>
          </a:xfrm>
          <a:prstGeom prst="rect">
            <a:avLst/>
          </a:prstGeom>
          <a:noFill/>
          <a:ln w="9525">
            <a:noFill/>
            <a:miter lim="800000"/>
            <a:headEnd/>
            <a:tailEnd/>
          </a:ln>
          <a:effectLst/>
        </p:spPr>
        <p:txBody>
          <a:bodyPr wrap="none" anchor="ctr"/>
          <a:lstStyle/>
          <a:p>
            <a:endParaRPr lang="en-US"/>
          </a:p>
        </p:txBody>
      </p:sp>
      <p:sp>
        <p:nvSpPr>
          <p:cNvPr id="370694" name="Rectangle 6"/>
          <p:cNvSpPr>
            <a:spLocks noGrp="1" noRot="1" noChangeAspect="1" noChangeArrowheads="1" noTextEdit="1"/>
          </p:cNvSpPr>
          <p:nvPr>
            <p:ph type="sldImg"/>
          </p:nvPr>
        </p:nvSpPr>
        <p:spPr>
          <a:xfrm>
            <a:off x="477838" y="476250"/>
            <a:ext cx="6035675" cy="4525963"/>
          </a:xfrm>
          <a:ln/>
        </p:spPr>
      </p:sp>
      <p:sp>
        <p:nvSpPr>
          <p:cNvPr id="370695" name="Rectangle 7"/>
          <p:cNvSpPr>
            <a:spLocks noGrp="1" noChangeArrowheads="1"/>
          </p:cNvSpPr>
          <p:nvPr>
            <p:ph type="body" idx="1"/>
          </p:nvPr>
        </p:nvSpPr>
        <p:spPr/>
        <p:txBody>
          <a:bodyPr/>
          <a:lstStyle/>
          <a:p>
            <a:r>
              <a:rPr lang="en-US"/>
              <a:t>Basic </a:t>
            </a:r>
            <a:r>
              <a:rPr lang="en-US">
                <a:latin typeface="Courier New" pitchFamily="49" charset="0"/>
              </a:rPr>
              <a:t>SELECT</a:t>
            </a:r>
            <a:r>
              <a:rPr lang="en-US">
                <a:latin typeface="Times New Roman" pitchFamily="18" charset="0"/>
              </a:rPr>
              <a:t> </a:t>
            </a:r>
            <a:r>
              <a:rPr lang="en-US"/>
              <a:t>Statement</a:t>
            </a:r>
          </a:p>
          <a:p>
            <a:pPr lvl="1">
              <a:lnSpc>
                <a:spcPct val="98000"/>
              </a:lnSpc>
            </a:pPr>
            <a:r>
              <a:rPr lang="en-US">
                <a:solidFill>
                  <a:schemeClr val="tx1"/>
                </a:solidFill>
              </a:rPr>
              <a:t>In its simplest form, a </a:t>
            </a:r>
            <a:r>
              <a:rPr lang="en-US">
                <a:solidFill>
                  <a:schemeClr val="tx1"/>
                </a:solidFill>
                <a:latin typeface="Courier New" pitchFamily="49" charset="0"/>
              </a:rPr>
              <a:t>SELECT</a:t>
            </a:r>
            <a:r>
              <a:rPr lang="en-US">
                <a:solidFill>
                  <a:schemeClr val="tx1"/>
                </a:solidFill>
              </a:rPr>
              <a:t> statement must include the following:</a:t>
            </a:r>
          </a:p>
          <a:p>
            <a:pPr lvl="2">
              <a:lnSpc>
                <a:spcPct val="98000"/>
              </a:lnSpc>
            </a:pPr>
            <a:r>
              <a:rPr lang="en-US">
                <a:solidFill>
                  <a:schemeClr val="tx1"/>
                </a:solidFill>
              </a:rPr>
              <a:t>A </a:t>
            </a:r>
            <a:r>
              <a:rPr lang="en-US">
                <a:solidFill>
                  <a:schemeClr val="tx1"/>
                </a:solidFill>
                <a:latin typeface="Courier New" pitchFamily="49" charset="0"/>
              </a:rPr>
              <a:t>SELECT</a:t>
            </a:r>
            <a:r>
              <a:rPr lang="en-US">
                <a:solidFill>
                  <a:schemeClr val="tx1"/>
                </a:solidFill>
              </a:rPr>
              <a:t> clause, which specifies the columns to be displayed</a:t>
            </a:r>
          </a:p>
          <a:p>
            <a:pPr lvl="2">
              <a:lnSpc>
                <a:spcPct val="98000"/>
              </a:lnSpc>
            </a:pPr>
            <a:r>
              <a:rPr lang="en-US">
                <a:solidFill>
                  <a:schemeClr val="tx1"/>
                </a:solidFill>
              </a:rPr>
              <a:t>A </a:t>
            </a:r>
            <a:r>
              <a:rPr lang="en-US">
                <a:solidFill>
                  <a:schemeClr val="tx1"/>
                </a:solidFill>
                <a:latin typeface="Courier New" pitchFamily="49" charset="0"/>
              </a:rPr>
              <a:t>FROM</a:t>
            </a:r>
            <a:r>
              <a:rPr lang="en-US">
                <a:solidFill>
                  <a:schemeClr val="tx1"/>
                </a:solidFill>
              </a:rPr>
              <a:t> clause, which identifies the table containing the columns that are listed in the </a:t>
            </a:r>
            <a:r>
              <a:rPr lang="en-US">
                <a:solidFill>
                  <a:schemeClr val="tx1"/>
                </a:solidFill>
                <a:latin typeface="Courier New" pitchFamily="49" charset="0"/>
              </a:rPr>
              <a:t>SELECT</a:t>
            </a:r>
            <a:r>
              <a:rPr lang="en-US">
                <a:solidFill>
                  <a:schemeClr val="tx1"/>
                </a:solidFill>
              </a:rPr>
              <a:t> clause</a:t>
            </a:r>
            <a:endParaRPr lang="en-US" b="1">
              <a:solidFill>
                <a:schemeClr val="tx1"/>
              </a:solidFill>
            </a:endParaRPr>
          </a:p>
          <a:p>
            <a:pPr lvl="1">
              <a:lnSpc>
                <a:spcPct val="98000"/>
              </a:lnSpc>
            </a:pPr>
            <a:r>
              <a:rPr lang="en-US">
                <a:solidFill>
                  <a:schemeClr val="tx1"/>
                </a:solidFill>
              </a:rPr>
              <a:t>In the syntax:</a:t>
            </a:r>
          </a:p>
          <a:p>
            <a:pPr lvl="1">
              <a:lnSpc>
                <a:spcPct val="98000"/>
              </a:lnSpc>
            </a:pPr>
            <a:r>
              <a:rPr lang="en-US">
                <a:solidFill>
                  <a:schemeClr val="tx1"/>
                </a:solidFill>
              </a:rPr>
              <a:t>	</a:t>
            </a:r>
            <a:r>
              <a:rPr lang="en-US">
                <a:solidFill>
                  <a:schemeClr val="tx1"/>
                </a:solidFill>
                <a:latin typeface="Courier New" pitchFamily="49" charset="0"/>
              </a:rPr>
              <a:t>SELECT</a:t>
            </a:r>
            <a:r>
              <a:rPr lang="en-US">
                <a:solidFill>
                  <a:schemeClr val="tx1"/>
                </a:solidFill>
              </a:rPr>
              <a:t>			is a list of one or more columns</a:t>
            </a:r>
            <a:endParaRPr lang="en-US" i="1">
              <a:solidFill>
                <a:schemeClr val="tx1"/>
              </a:solidFill>
            </a:endParaRPr>
          </a:p>
          <a:p>
            <a:pPr lvl="2">
              <a:lnSpc>
                <a:spcPct val="98000"/>
              </a:lnSpc>
              <a:buFontTx/>
              <a:buNone/>
            </a:pPr>
            <a:r>
              <a:rPr lang="en-US">
                <a:solidFill>
                  <a:schemeClr val="tx1"/>
                </a:solidFill>
              </a:rPr>
              <a:t>	</a:t>
            </a:r>
            <a:r>
              <a:rPr lang="en-US">
                <a:solidFill>
                  <a:schemeClr val="tx1"/>
                </a:solidFill>
                <a:latin typeface="Courier New" pitchFamily="49" charset="0"/>
              </a:rPr>
              <a:t>*</a:t>
            </a:r>
            <a:r>
              <a:rPr lang="en-US" i="1">
                <a:solidFill>
                  <a:schemeClr val="tx1"/>
                </a:solidFill>
                <a:latin typeface="Courier New" pitchFamily="49" charset="0"/>
              </a:rPr>
              <a:t> </a:t>
            </a:r>
            <a:r>
              <a:rPr lang="en-US" i="1">
                <a:solidFill>
                  <a:schemeClr val="tx1"/>
                </a:solidFill>
              </a:rPr>
              <a:t> 				</a:t>
            </a:r>
            <a:r>
              <a:rPr lang="en-US">
                <a:solidFill>
                  <a:schemeClr val="tx1"/>
                </a:solidFill>
              </a:rPr>
              <a:t>selects all columns</a:t>
            </a:r>
          </a:p>
          <a:p>
            <a:pPr lvl="2">
              <a:lnSpc>
                <a:spcPct val="98000"/>
              </a:lnSpc>
              <a:buFontTx/>
              <a:buNone/>
            </a:pPr>
            <a:r>
              <a:rPr lang="en-US">
                <a:solidFill>
                  <a:schemeClr val="tx1"/>
                </a:solidFill>
              </a:rPr>
              <a:t>	</a:t>
            </a:r>
            <a:r>
              <a:rPr lang="en-US">
                <a:solidFill>
                  <a:schemeClr val="tx1"/>
                </a:solidFill>
                <a:latin typeface="Courier New" pitchFamily="49" charset="0"/>
              </a:rPr>
              <a:t>DISTINCT</a:t>
            </a:r>
            <a:r>
              <a:rPr lang="en-US">
                <a:solidFill>
                  <a:schemeClr val="tx1"/>
                </a:solidFill>
              </a:rPr>
              <a:t>			suppresses duplicates</a:t>
            </a:r>
          </a:p>
          <a:p>
            <a:pPr lvl="2">
              <a:lnSpc>
                <a:spcPct val="98000"/>
              </a:lnSpc>
              <a:buFontTx/>
              <a:buNone/>
            </a:pPr>
            <a:r>
              <a:rPr lang="en-US" i="1">
                <a:solidFill>
                  <a:schemeClr val="tx1"/>
                </a:solidFill>
              </a:rPr>
              <a:t>	</a:t>
            </a:r>
            <a:r>
              <a:rPr lang="en-US" i="1">
                <a:solidFill>
                  <a:schemeClr val="tx1"/>
                </a:solidFill>
                <a:latin typeface="Courier New" pitchFamily="49" charset="0"/>
              </a:rPr>
              <a:t>column|expression</a:t>
            </a:r>
            <a:r>
              <a:rPr lang="en-US">
                <a:solidFill>
                  <a:schemeClr val="tx1"/>
                </a:solidFill>
              </a:rPr>
              <a:t>	selects the named column or the expression</a:t>
            </a:r>
          </a:p>
          <a:p>
            <a:pPr lvl="2">
              <a:lnSpc>
                <a:spcPct val="98000"/>
              </a:lnSpc>
              <a:buFontTx/>
              <a:buNone/>
            </a:pPr>
            <a:r>
              <a:rPr lang="en-US" i="1">
                <a:solidFill>
                  <a:schemeClr val="tx1"/>
                </a:solidFill>
              </a:rPr>
              <a:t>	</a:t>
            </a:r>
            <a:r>
              <a:rPr lang="en-US" i="1">
                <a:solidFill>
                  <a:schemeClr val="tx1"/>
                </a:solidFill>
                <a:latin typeface="Courier New" pitchFamily="49" charset="0"/>
              </a:rPr>
              <a:t>alias			</a:t>
            </a:r>
            <a:r>
              <a:rPr lang="en-US">
                <a:solidFill>
                  <a:schemeClr val="tx1"/>
                </a:solidFill>
              </a:rPr>
              <a:t>gives selected columns different headings</a:t>
            </a:r>
          </a:p>
          <a:p>
            <a:pPr lvl="2">
              <a:lnSpc>
                <a:spcPct val="98000"/>
              </a:lnSpc>
              <a:buFontTx/>
              <a:buNone/>
            </a:pPr>
            <a:r>
              <a:rPr lang="en-US">
                <a:solidFill>
                  <a:schemeClr val="tx1"/>
                </a:solidFill>
              </a:rPr>
              <a:t>	</a:t>
            </a:r>
            <a:r>
              <a:rPr lang="en-US">
                <a:solidFill>
                  <a:schemeClr val="tx1"/>
                </a:solidFill>
                <a:latin typeface="Courier New" pitchFamily="49" charset="0"/>
              </a:rPr>
              <a:t>FROM</a:t>
            </a:r>
            <a:r>
              <a:rPr lang="en-US" i="1">
                <a:solidFill>
                  <a:schemeClr val="tx1"/>
                </a:solidFill>
                <a:latin typeface="Courier New" pitchFamily="49" charset="0"/>
              </a:rPr>
              <a:t> table</a:t>
            </a:r>
            <a:r>
              <a:rPr lang="en-US" i="1">
                <a:solidFill>
                  <a:schemeClr val="tx1"/>
                </a:solidFill>
              </a:rPr>
              <a:t> 		</a:t>
            </a:r>
            <a:r>
              <a:rPr lang="en-US">
                <a:solidFill>
                  <a:schemeClr val="tx1"/>
                </a:solidFill>
              </a:rPr>
              <a:t>specifies the table containing the columns</a:t>
            </a:r>
          </a:p>
          <a:p>
            <a:pPr lvl="1">
              <a:lnSpc>
                <a:spcPct val="98000"/>
              </a:lnSpc>
            </a:pPr>
            <a:r>
              <a:rPr lang="en-US" b="1">
                <a:solidFill>
                  <a:schemeClr val="tx1"/>
                </a:solidFill>
              </a:rPr>
              <a:t>Note: </a:t>
            </a:r>
            <a:r>
              <a:rPr lang="en-US">
                <a:solidFill>
                  <a:schemeClr val="tx1"/>
                </a:solidFill>
              </a:rPr>
              <a:t>Throughout this course, the words </a:t>
            </a:r>
            <a:r>
              <a:rPr lang="en-US" i="1">
                <a:solidFill>
                  <a:schemeClr val="tx1"/>
                </a:solidFill>
              </a:rPr>
              <a:t>keyword</a:t>
            </a:r>
            <a:r>
              <a:rPr lang="en-US">
                <a:solidFill>
                  <a:schemeClr val="tx1"/>
                </a:solidFill>
              </a:rPr>
              <a:t>, </a:t>
            </a:r>
            <a:r>
              <a:rPr lang="en-US" i="1">
                <a:solidFill>
                  <a:schemeClr val="tx1"/>
                </a:solidFill>
              </a:rPr>
              <a:t>clause</a:t>
            </a:r>
            <a:r>
              <a:rPr lang="en-US">
                <a:solidFill>
                  <a:schemeClr val="tx1"/>
                </a:solidFill>
              </a:rPr>
              <a:t>, and </a:t>
            </a:r>
            <a:r>
              <a:rPr lang="en-US" i="1">
                <a:solidFill>
                  <a:schemeClr val="tx1"/>
                </a:solidFill>
              </a:rPr>
              <a:t>statement</a:t>
            </a:r>
            <a:r>
              <a:rPr lang="en-US">
                <a:solidFill>
                  <a:schemeClr val="tx1"/>
                </a:solidFill>
              </a:rPr>
              <a:t> are used as follows:</a:t>
            </a:r>
          </a:p>
          <a:p>
            <a:pPr lvl="2">
              <a:lnSpc>
                <a:spcPct val="98000"/>
              </a:lnSpc>
            </a:pPr>
            <a:r>
              <a:rPr lang="en-US">
                <a:solidFill>
                  <a:schemeClr val="tx1"/>
                </a:solidFill>
              </a:rPr>
              <a:t>A </a:t>
            </a:r>
            <a:r>
              <a:rPr lang="en-US" i="1">
                <a:solidFill>
                  <a:schemeClr val="tx1"/>
                </a:solidFill>
              </a:rPr>
              <a:t>keyword</a:t>
            </a:r>
            <a:r>
              <a:rPr lang="en-US">
                <a:solidFill>
                  <a:schemeClr val="tx1"/>
                </a:solidFill>
              </a:rPr>
              <a:t> refers to an individual SQL element.</a:t>
            </a:r>
            <a:br>
              <a:rPr lang="en-US">
                <a:solidFill>
                  <a:schemeClr val="tx1"/>
                </a:solidFill>
              </a:rPr>
            </a:br>
            <a:r>
              <a:rPr lang="en-US">
                <a:solidFill>
                  <a:schemeClr val="tx1"/>
                </a:solidFill>
              </a:rPr>
              <a:t>For example, </a:t>
            </a:r>
            <a:r>
              <a:rPr lang="en-US">
                <a:solidFill>
                  <a:schemeClr val="tx1"/>
                </a:solidFill>
                <a:latin typeface="Courier New" pitchFamily="49" charset="0"/>
              </a:rPr>
              <a:t>SELECT</a:t>
            </a:r>
            <a:r>
              <a:rPr lang="en-US">
                <a:solidFill>
                  <a:schemeClr val="tx1"/>
                </a:solidFill>
              </a:rPr>
              <a:t> and </a:t>
            </a:r>
            <a:r>
              <a:rPr lang="en-US">
                <a:solidFill>
                  <a:schemeClr val="tx1"/>
                </a:solidFill>
                <a:latin typeface="Courier New" pitchFamily="49" charset="0"/>
              </a:rPr>
              <a:t>FROM</a:t>
            </a:r>
            <a:r>
              <a:rPr lang="en-US">
                <a:solidFill>
                  <a:schemeClr val="tx1"/>
                </a:solidFill>
              </a:rPr>
              <a:t> are keywords.</a:t>
            </a:r>
          </a:p>
          <a:p>
            <a:pPr lvl="2">
              <a:lnSpc>
                <a:spcPct val="98000"/>
              </a:lnSpc>
            </a:pPr>
            <a:r>
              <a:rPr lang="en-US">
                <a:solidFill>
                  <a:schemeClr val="tx1"/>
                </a:solidFill>
              </a:rPr>
              <a:t>A </a:t>
            </a:r>
            <a:r>
              <a:rPr lang="en-US" i="1">
                <a:solidFill>
                  <a:schemeClr val="tx1"/>
                </a:solidFill>
              </a:rPr>
              <a:t>clause</a:t>
            </a:r>
            <a:r>
              <a:rPr lang="en-US">
                <a:solidFill>
                  <a:schemeClr val="tx1"/>
                </a:solidFill>
              </a:rPr>
              <a:t> is a part of a SQL statement.</a:t>
            </a:r>
            <a:br>
              <a:rPr lang="en-US">
                <a:solidFill>
                  <a:schemeClr val="tx1"/>
                </a:solidFill>
              </a:rPr>
            </a:br>
            <a:r>
              <a:rPr lang="en-US">
                <a:solidFill>
                  <a:schemeClr val="tx1"/>
                </a:solidFill>
              </a:rPr>
              <a:t>For example, </a:t>
            </a:r>
            <a:r>
              <a:rPr lang="en-US">
                <a:solidFill>
                  <a:schemeClr val="tx1"/>
                </a:solidFill>
                <a:latin typeface="Courier New" pitchFamily="49" charset="0"/>
              </a:rPr>
              <a:t>SELECT employee_id, last_name, ...</a:t>
            </a:r>
            <a:r>
              <a:rPr lang="en-US">
                <a:solidFill>
                  <a:schemeClr val="tx1"/>
                </a:solidFill>
              </a:rPr>
              <a:t> is a clause.</a:t>
            </a:r>
          </a:p>
          <a:p>
            <a:pPr lvl="2">
              <a:lnSpc>
                <a:spcPct val="98000"/>
              </a:lnSpc>
            </a:pPr>
            <a:r>
              <a:rPr lang="en-US">
                <a:solidFill>
                  <a:schemeClr val="tx1"/>
                </a:solidFill>
              </a:rPr>
              <a:t>A </a:t>
            </a:r>
            <a:r>
              <a:rPr lang="en-US" i="1">
                <a:solidFill>
                  <a:schemeClr val="tx1"/>
                </a:solidFill>
              </a:rPr>
              <a:t>statement</a:t>
            </a:r>
            <a:r>
              <a:rPr lang="en-US" b="1" i="1">
                <a:solidFill>
                  <a:schemeClr val="tx1"/>
                </a:solidFill>
              </a:rPr>
              <a:t> </a:t>
            </a:r>
            <a:r>
              <a:rPr lang="en-US">
                <a:solidFill>
                  <a:schemeClr val="tx1"/>
                </a:solidFill>
              </a:rPr>
              <a:t>is a combination of two or more clauses.</a:t>
            </a:r>
            <a:br>
              <a:rPr lang="en-US">
                <a:solidFill>
                  <a:schemeClr val="tx1"/>
                </a:solidFill>
              </a:rPr>
            </a:br>
            <a:r>
              <a:rPr lang="en-US">
                <a:solidFill>
                  <a:schemeClr val="tx1"/>
                </a:solidFill>
              </a:rPr>
              <a:t>For example, </a:t>
            </a:r>
            <a:r>
              <a:rPr lang="en-US">
                <a:solidFill>
                  <a:schemeClr val="tx1"/>
                </a:solidFill>
                <a:latin typeface="Courier New" pitchFamily="49" charset="0"/>
              </a:rPr>
              <a:t>SELECT * FROM employees</a:t>
            </a:r>
            <a:r>
              <a:rPr lang="en-US">
                <a:solidFill>
                  <a:schemeClr val="tx1"/>
                </a:solidFill>
              </a:rPr>
              <a:t> is a SQL statement.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40" name="Rectangle 4"/>
          <p:cNvSpPr>
            <a:spLocks noGrp="1" noRot="1" noChangeAspect="1" noChangeArrowheads="1" noTextEdit="1"/>
          </p:cNvSpPr>
          <p:nvPr>
            <p:ph type="sldImg"/>
          </p:nvPr>
        </p:nvSpPr>
        <p:spPr>
          <a:ln/>
        </p:spPr>
      </p:sp>
      <p:sp>
        <p:nvSpPr>
          <p:cNvPr id="372741" name="Rectangle 5"/>
          <p:cNvSpPr>
            <a:spLocks noGrp="1" noChangeArrowheads="1"/>
          </p:cNvSpPr>
          <p:nvPr>
            <p:ph type="body" idx="1"/>
          </p:nvPr>
        </p:nvSpPr>
        <p:spPr/>
        <p:txBody>
          <a:bodyPr/>
          <a:lstStyle/>
          <a:p>
            <a:r>
              <a:rPr lang="en-US"/>
              <a:t>Selecting All Columns of All Rows</a:t>
            </a:r>
          </a:p>
          <a:p>
            <a:pPr lvl="1"/>
            <a:r>
              <a:rPr lang="en-US"/>
              <a:t>You can display all columns of data in a table by following the </a:t>
            </a:r>
            <a:r>
              <a:rPr lang="en-US">
                <a:latin typeface="Courier New" pitchFamily="49" charset="0"/>
              </a:rPr>
              <a:t>SELECT</a:t>
            </a:r>
            <a:r>
              <a:rPr lang="en-US"/>
              <a:t> keyword with an asterisk (</a:t>
            </a:r>
            <a:r>
              <a:rPr lang="en-US">
                <a:latin typeface="Courier New" pitchFamily="49" charset="0"/>
              </a:rPr>
              <a:t>*</a:t>
            </a:r>
            <a:r>
              <a:rPr lang="en-US"/>
              <a:t>). In the example in the slide, the department table contains four columns: </a:t>
            </a:r>
            <a:r>
              <a:rPr lang="en-US">
                <a:latin typeface="Courier New" pitchFamily="49" charset="0"/>
              </a:rPr>
              <a:t>DEPARTMENT_ID</a:t>
            </a:r>
            <a:r>
              <a:rPr lang="en-US"/>
              <a:t>, </a:t>
            </a:r>
            <a:r>
              <a:rPr lang="en-US">
                <a:latin typeface="Courier New" pitchFamily="49" charset="0"/>
              </a:rPr>
              <a:t>DEPARTMENT_NAME</a:t>
            </a:r>
            <a:r>
              <a:rPr lang="en-US"/>
              <a:t>, </a:t>
            </a:r>
            <a:r>
              <a:rPr lang="en-US">
                <a:latin typeface="Courier New" pitchFamily="49" charset="0"/>
              </a:rPr>
              <a:t>MANAGER_ID</a:t>
            </a:r>
            <a:r>
              <a:rPr lang="en-US"/>
              <a:t>, and </a:t>
            </a:r>
            <a:r>
              <a:rPr lang="en-US">
                <a:latin typeface="Courier New" pitchFamily="49" charset="0"/>
              </a:rPr>
              <a:t>LOCATION_ID</a:t>
            </a:r>
            <a:r>
              <a:rPr lang="en-US"/>
              <a:t>. The table contains seven rows, one for each department. </a:t>
            </a:r>
          </a:p>
          <a:p>
            <a:pPr lvl="1"/>
            <a:r>
              <a:rPr lang="en-US"/>
              <a:t>You can also display all columns in the table by listing all the columns after the </a:t>
            </a:r>
            <a:r>
              <a:rPr lang="en-US">
                <a:latin typeface="Courier New" pitchFamily="49" charset="0"/>
              </a:rPr>
              <a:t>SELECT</a:t>
            </a:r>
            <a:r>
              <a:rPr lang="en-US"/>
              <a:t> keyword. For example, the following SQL statement (like the example in the slide) displays all columns and all rows of the </a:t>
            </a:r>
            <a:r>
              <a:rPr lang="en-US">
                <a:latin typeface="Courier New" pitchFamily="49" charset="0"/>
              </a:rPr>
              <a:t>DEPARTMENTS</a:t>
            </a:r>
            <a:r>
              <a:rPr lang="en-US"/>
              <a:t> table:</a:t>
            </a:r>
          </a:p>
          <a:p>
            <a:pPr lvl="1"/>
            <a:r>
              <a:rPr lang="en-US" sz="1100">
                <a:latin typeface="Courier New" pitchFamily="49" charset="0"/>
              </a:rPr>
              <a:t>SELECT  department_id, department_name, manager_id, location_id</a:t>
            </a:r>
            <a:br>
              <a:rPr lang="en-US" sz="1100">
                <a:latin typeface="Courier New" pitchFamily="49" charset="0"/>
              </a:rPr>
            </a:br>
            <a:r>
              <a:rPr lang="en-US" sz="1100">
                <a:latin typeface="Courier New" pitchFamily="49" charset="0"/>
              </a:rPr>
              <a:t>FROM    departments</a:t>
            </a:r>
            <a:r>
              <a:rPr lang="en-US" sz="1100" b="1">
                <a:latin typeface="Courier New" pitchFamily="49" charset="0"/>
              </a:rP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91" name="Rectangle 7"/>
          <p:cNvSpPr>
            <a:spLocks noGrp="1" noRot="1" noChangeAspect="1" noChangeArrowheads="1" noTextEdit="1"/>
          </p:cNvSpPr>
          <p:nvPr>
            <p:ph type="sldImg"/>
          </p:nvPr>
        </p:nvSpPr>
        <p:spPr>
          <a:ln/>
        </p:spPr>
      </p:sp>
      <p:sp>
        <p:nvSpPr>
          <p:cNvPr id="374792" name="Rectangle 8"/>
          <p:cNvSpPr>
            <a:spLocks noGrp="1" noChangeArrowheads="1"/>
          </p:cNvSpPr>
          <p:nvPr>
            <p:ph type="body" idx="1"/>
          </p:nvPr>
        </p:nvSpPr>
        <p:spPr/>
        <p:txBody>
          <a:bodyPr/>
          <a:lstStyle/>
          <a:p>
            <a:r>
              <a:rPr lang="en-US"/>
              <a:t>Selecting Specific Columns of All Rows</a:t>
            </a:r>
          </a:p>
          <a:p>
            <a:pPr lvl="1"/>
            <a:r>
              <a:rPr lang="en-US"/>
              <a:t>You can use </a:t>
            </a:r>
            <a:r>
              <a:rPr lang="en-US">
                <a:solidFill>
                  <a:schemeClr val="tx1"/>
                </a:solidFill>
              </a:rPr>
              <a:t>the </a:t>
            </a:r>
            <a:r>
              <a:rPr lang="en-US">
                <a:solidFill>
                  <a:schemeClr val="tx1"/>
                </a:solidFill>
                <a:latin typeface="Courier New" pitchFamily="49" charset="0"/>
              </a:rPr>
              <a:t>SELECT</a:t>
            </a:r>
            <a:r>
              <a:rPr lang="en-US">
                <a:solidFill>
                  <a:schemeClr val="tx1"/>
                </a:solidFill>
              </a:rPr>
              <a:t> statement to display specific</a:t>
            </a:r>
            <a:r>
              <a:rPr lang="en-US"/>
              <a:t> columns of the table by specifying the column names, separated by commas. The example in the slide displays all the department numbers and location numbers from the </a:t>
            </a:r>
            <a:r>
              <a:rPr lang="en-US">
                <a:latin typeface="Courier New" pitchFamily="49" charset="0"/>
              </a:rPr>
              <a:t>DEPARTMENTS</a:t>
            </a:r>
            <a:r>
              <a:rPr lang="en-US"/>
              <a:t> table. </a:t>
            </a:r>
          </a:p>
          <a:p>
            <a:pPr lvl="1"/>
            <a:r>
              <a:rPr lang="en-US"/>
              <a:t>In the </a:t>
            </a:r>
            <a:r>
              <a:rPr lang="en-US">
                <a:latin typeface="Courier New" pitchFamily="49" charset="0"/>
              </a:rPr>
              <a:t>SELECT</a:t>
            </a:r>
            <a:r>
              <a:rPr lang="en-US"/>
              <a:t> clause, specify the columns that you want, in the order in which you want them to appear in the output. For example, to display location before department number going from left to right, you use the following statement:</a:t>
            </a:r>
          </a:p>
          <a:p>
            <a:pPr lvl="1"/>
            <a:endParaRPr lang="en-US" sz="500"/>
          </a:p>
          <a:p>
            <a:pPr lvl="4"/>
            <a:r>
              <a:rPr lang="en-US"/>
              <a:t>SELECT location_id, department_id</a:t>
            </a:r>
          </a:p>
          <a:p>
            <a:pPr lvl="4"/>
            <a:r>
              <a:rPr lang="en-US"/>
              <a:t>FROM   departments;</a:t>
            </a:r>
            <a:endParaRPr lang="en-US">
              <a:solidFill>
                <a:schemeClr val="accent2"/>
              </a:solidFill>
            </a:endParaRPr>
          </a:p>
        </p:txBody>
      </p:sp>
      <p:grpSp>
        <p:nvGrpSpPr>
          <p:cNvPr id="374793" name="Group 9"/>
          <p:cNvGrpSpPr>
            <a:grpSpLocks/>
          </p:cNvGrpSpPr>
          <p:nvPr/>
        </p:nvGrpSpPr>
        <p:grpSpPr bwMode="auto">
          <a:xfrm>
            <a:off x="665163" y="7086600"/>
            <a:ext cx="5178425" cy="1239838"/>
            <a:chOff x="419" y="4203"/>
            <a:chExt cx="3262" cy="781"/>
          </a:xfrm>
        </p:grpSpPr>
        <p:pic>
          <p:nvPicPr>
            <p:cNvPr id="374788" name="Picture 4"/>
            <p:cNvPicPr>
              <a:picLocks noChangeAspect="1" noChangeArrowheads="1"/>
            </p:cNvPicPr>
            <p:nvPr/>
          </p:nvPicPr>
          <p:blipFill>
            <a:blip r:embed="rId3"/>
            <a:srcRect/>
            <a:stretch>
              <a:fillRect/>
            </a:stretch>
          </p:blipFill>
          <p:spPr bwMode="gray">
            <a:xfrm>
              <a:off x="419" y="4203"/>
              <a:ext cx="3256" cy="533"/>
            </a:xfrm>
            <a:prstGeom prst="rect">
              <a:avLst/>
            </a:prstGeom>
            <a:noFill/>
            <a:ln w="25400">
              <a:noFill/>
              <a:miter lim="800000"/>
              <a:headEnd type="none" w="sm" len="sm"/>
              <a:tailEnd type="none" w="sm" len="sm"/>
            </a:ln>
            <a:effectLst/>
          </p:spPr>
        </p:pic>
        <p:pic>
          <p:nvPicPr>
            <p:cNvPr id="374789" name="Picture 5"/>
            <p:cNvPicPr>
              <a:picLocks noChangeAspect="1" noChangeArrowheads="1"/>
            </p:cNvPicPr>
            <p:nvPr/>
          </p:nvPicPr>
          <p:blipFill>
            <a:blip r:embed="rId4"/>
            <a:srcRect/>
            <a:stretch>
              <a:fillRect/>
            </a:stretch>
          </p:blipFill>
          <p:spPr bwMode="auto">
            <a:xfrm>
              <a:off x="419" y="4831"/>
              <a:ext cx="3262" cy="153"/>
            </a:xfrm>
            <a:prstGeom prst="rect">
              <a:avLst/>
            </a:prstGeom>
            <a:noFill/>
            <a:ln w="25400">
              <a:noFill/>
              <a:miter lim="800000"/>
              <a:headEnd type="none" w="sm" len="sm"/>
              <a:tailEnd type="none" w="sm" len="sm"/>
            </a:ln>
            <a:effectLst/>
          </p:spPr>
        </p:pic>
        <p:sp>
          <p:nvSpPr>
            <p:cNvPr id="374790" name="Text Box 6"/>
            <p:cNvSpPr txBox="1">
              <a:spLocks noChangeArrowheads="1"/>
            </p:cNvSpPr>
            <p:nvPr/>
          </p:nvSpPr>
          <p:spPr bwMode="auto">
            <a:xfrm>
              <a:off x="527" y="4625"/>
              <a:ext cx="224" cy="237"/>
            </a:xfrm>
            <a:prstGeom prst="rect">
              <a:avLst/>
            </a:prstGeom>
            <a:noFill/>
            <a:ln w="25400">
              <a:noFill/>
              <a:miter lim="800000"/>
              <a:headEnd type="none" w="sm" len="sm"/>
              <a:tailEnd type="none" w="med" len="lg"/>
            </a:ln>
            <a:effectLst/>
          </p:spPr>
          <p:txBody>
            <a:bodyPr lIns="12401" tIns="12401" rIns="12401" bIns="12401">
              <a:spAutoFit/>
            </a:bodyPr>
            <a:lstStyle/>
            <a:p>
              <a:pPr defTabSz="803275"/>
              <a:r>
                <a:rPr lang="en-US"/>
                <a:t>…</a:t>
              </a:r>
            </a:p>
          </p:txBody>
        </p:sp>
      </p:gr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ChangeArrowheads="1"/>
          </p:cNvSpPr>
          <p:nvPr/>
        </p:nvSpPr>
        <p:spPr bwMode="auto">
          <a:xfrm>
            <a:off x="3959225" y="-1588"/>
            <a:ext cx="3033713" cy="466726"/>
          </a:xfrm>
          <a:prstGeom prst="rect">
            <a:avLst/>
          </a:prstGeom>
          <a:noFill/>
          <a:ln w="9525">
            <a:noFill/>
            <a:miter lim="800000"/>
            <a:headEnd/>
            <a:tailEnd/>
          </a:ln>
          <a:effectLst/>
        </p:spPr>
        <p:txBody>
          <a:bodyPr wrap="none" anchor="ctr"/>
          <a:lstStyle/>
          <a:p>
            <a:endParaRPr lang="en-US"/>
          </a:p>
        </p:txBody>
      </p:sp>
      <p:sp>
        <p:nvSpPr>
          <p:cNvPr id="376835" name="Rectangle 3"/>
          <p:cNvSpPr>
            <a:spLocks noChangeArrowheads="1"/>
          </p:cNvSpPr>
          <p:nvPr/>
        </p:nvSpPr>
        <p:spPr bwMode="auto">
          <a:xfrm>
            <a:off x="-3175" y="-1588"/>
            <a:ext cx="3030538" cy="466726"/>
          </a:xfrm>
          <a:prstGeom prst="rect">
            <a:avLst/>
          </a:prstGeom>
          <a:noFill/>
          <a:ln w="9525">
            <a:noFill/>
            <a:miter lim="800000"/>
            <a:headEnd/>
            <a:tailEnd/>
          </a:ln>
          <a:effectLst/>
        </p:spPr>
        <p:txBody>
          <a:bodyPr wrap="none" anchor="ctr"/>
          <a:lstStyle/>
          <a:p>
            <a:endParaRPr lang="en-US"/>
          </a:p>
        </p:txBody>
      </p:sp>
      <p:sp>
        <p:nvSpPr>
          <p:cNvPr id="376838" name="Rectangle 6"/>
          <p:cNvSpPr>
            <a:spLocks noGrp="1" noRot="1" noChangeAspect="1" noChangeArrowheads="1" noTextEdit="1"/>
          </p:cNvSpPr>
          <p:nvPr>
            <p:ph type="sldImg"/>
          </p:nvPr>
        </p:nvSpPr>
        <p:spPr>
          <a:ln/>
        </p:spPr>
      </p:sp>
      <p:sp>
        <p:nvSpPr>
          <p:cNvPr id="376839" name="Rectangle 7"/>
          <p:cNvSpPr>
            <a:spLocks noGrp="1" noChangeArrowheads="1"/>
          </p:cNvSpPr>
          <p:nvPr>
            <p:ph type="body" idx="1"/>
          </p:nvPr>
        </p:nvSpPr>
        <p:spPr/>
        <p:txBody>
          <a:bodyPr/>
          <a:lstStyle/>
          <a:p>
            <a:r>
              <a:rPr lang="en-US"/>
              <a:t>Writing SQL Statements</a:t>
            </a:r>
          </a:p>
          <a:p>
            <a:pPr lvl="1"/>
            <a:r>
              <a:rPr lang="en-US">
                <a:solidFill>
                  <a:schemeClr val="tx1"/>
                </a:solidFill>
              </a:rPr>
              <a:t>Using the following simple rules and guidelines, you can construct valid statements that are both easy to read and easy to edit:</a:t>
            </a:r>
          </a:p>
          <a:p>
            <a:pPr lvl="2"/>
            <a:r>
              <a:rPr lang="en-US">
                <a:solidFill>
                  <a:schemeClr val="tx1"/>
                </a:solidFill>
              </a:rPr>
              <a:t>SQL statements are not case-sensitive (unless indicated).</a:t>
            </a:r>
          </a:p>
          <a:p>
            <a:pPr lvl="2"/>
            <a:r>
              <a:rPr lang="en-US">
                <a:solidFill>
                  <a:schemeClr val="tx1"/>
                </a:solidFill>
              </a:rPr>
              <a:t>SQL statements can be entered on one or many lines. </a:t>
            </a:r>
          </a:p>
          <a:p>
            <a:pPr lvl="2">
              <a:buFontTx/>
              <a:buNone/>
            </a:pPr>
            <a:r>
              <a:rPr lang="en-US">
                <a:solidFill>
                  <a:schemeClr val="tx1"/>
                </a:solidFill>
              </a:rPr>
              <a:t>•	Keywords cannot be split across lines or abbreviated.</a:t>
            </a:r>
          </a:p>
          <a:p>
            <a:pPr lvl="2"/>
            <a:r>
              <a:rPr lang="en-US">
                <a:solidFill>
                  <a:schemeClr val="tx1"/>
                </a:solidFill>
              </a:rPr>
              <a:t>Clauses are usually placed on separate lines for readability and ease of editing.</a:t>
            </a:r>
          </a:p>
          <a:p>
            <a:pPr lvl="2">
              <a:buFontTx/>
              <a:buNone/>
            </a:pPr>
            <a:r>
              <a:rPr lang="en-US">
                <a:solidFill>
                  <a:schemeClr val="tx1"/>
                </a:solidFill>
              </a:rPr>
              <a:t>•	Indents should be used to make code more readable.</a:t>
            </a:r>
          </a:p>
          <a:p>
            <a:pPr lvl="2"/>
            <a:r>
              <a:rPr lang="en-US">
                <a:solidFill>
                  <a:schemeClr val="tx1"/>
                </a:solidFill>
              </a:rPr>
              <a:t>Keywords typically are entered in uppercase; all other words, such as table names and columns, are entered in lowercase.</a:t>
            </a:r>
          </a:p>
          <a:p>
            <a:r>
              <a:rPr lang="en-US"/>
              <a:t>Executing SQL Statements</a:t>
            </a:r>
          </a:p>
          <a:p>
            <a:pPr lvl="1"/>
            <a:r>
              <a:rPr lang="en-US">
                <a:solidFill>
                  <a:schemeClr val="tx1"/>
                </a:solidFill>
              </a:rPr>
              <a:t>Using</a:t>
            </a:r>
            <a:r>
              <a:rPr lang="en-US" i="1">
                <a:solidFill>
                  <a:schemeClr val="tx1"/>
                </a:solidFill>
              </a:rPr>
              <a:t> i</a:t>
            </a:r>
            <a:r>
              <a:rPr lang="en-US">
                <a:solidFill>
                  <a:schemeClr val="tx1"/>
                </a:solidFill>
              </a:rPr>
              <a:t>SQL*Plus, click the Execute button to run the command or commands in the editing window. </a:t>
            </a:r>
          </a:p>
          <a:p>
            <a:pPr lvl="1"/>
            <a:r>
              <a:rPr lang="en-US">
                <a:solidFill>
                  <a:schemeClr val="tx1"/>
                </a:solidFill>
              </a:rPr>
              <a:t>Using SQL*Plus, terminate the SQL statement with a semicolon and then press the Enter key to run the command.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2" name="Rectangle 4"/>
          <p:cNvSpPr>
            <a:spLocks noGrp="1" noRot="1" noChangeAspect="1" noChangeArrowheads="1" noTextEdit="1"/>
          </p:cNvSpPr>
          <p:nvPr>
            <p:ph type="sldImg"/>
          </p:nvPr>
        </p:nvSpPr>
        <p:spPr>
          <a:ln/>
        </p:spPr>
      </p:sp>
      <p:sp>
        <p:nvSpPr>
          <p:cNvPr id="380933" name="Rectangle 5"/>
          <p:cNvSpPr>
            <a:spLocks noGrp="1" noChangeArrowheads="1"/>
          </p:cNvSpPr>
          <p:nvPr>
            <p:ph type="body" idx="1"/>
          </p:nvPr>
        </p:nvSpPr>
        <p:spPr/>
        <p:txBody>
          <a:bodyPr/>
          <a:lstStyle/>
          <a:p>
            <a:r>
              <a:rPr lang="en-US"/>
              <a:t>Arithmetic Expressions</a:t>
            </a:r>
          </a:p>
          <a:p>
            <a:pPr lvl="1"/>
            <a:r>
              <a:rPr lang="en-US"/>
              <a:t>You may need to </a:t>
            </a:r>
            <a:r>
              <a:rPr lang="en-US">
                <a:solidFill>
                  <a:schemeClr val="tx1"/>
                </a:solidFill>
              </a:rPr>
              <a:t>modify the way in which data is displayed, or you may want to perform calculations or look at what-if scenarios. These are all possible using arithmetic expressions. An arithmetic expression can contain column names, constant numeric values, and the arithmetic operators.</a:t>
            </a:r>
          </a:p>
          <a:p>
            <a:pPr lvl="1"/>
            <a:r>
              <a:rPr lang="en-US" b="1"/>
              <a:t>Arithmetic Operators</a:t>
            </a:r>
          </a:p>
          <a:p>
            <a:pPr lvl="1"/>
            <a:r>
              <a:rPr lang="en-US">
                <a:solidFill>
                  <a:schemeClr val="tx1"/>
                </a:solidFill>
              </a:rPr>
              <a:t>The slide lists the arithmetic operators that are available in SQL. You can use arithmetic operators in any clause of a SQL statement (except the </a:t>
            </a:r>
            <a:r>
              <a:rPr lang="en-US">
                <a:solidFill>
                  <a:schemeClr val="tx1"/>
                </a:solidFill>
                <a:latin typeface="Courier New" pitchFamily="49" charset="0"/>
              </a:rPr>
              <a:t>FROM</a:t>
            </a:r>
            <a:r>
              <a:rPr lang="en-US">
                <a:solidFill>
                  <a:schemeClr val="tx1"/>
                </a:solidFill>
              </a:rPr>
              <a:t> clause).</a:t>
            </a:r>
          </a:p>
          <a:p>
            <a:pPr lvl="1"/>
            <a:r>
              <a:rPr lang="en-US" b="1">
                <a:solidFill>
                  <a:schemeClr val="tx1"/>
                </a:solidFill>
              </a:rPr>
              <a:t>Note:</a:t>
            </a:r>
            <a:r>
              <a:rPr lang="en-US">
                <a:solidFill>
                  <a:schemeClr val="tx1"/>
                </a:solidFill>
              </a:rPr>
              <a:t> With </a:t>
            </a:r>
            <a:r>
              <a:rPr lang="en-US">
                <a:solidFill>
                  <a:schemeClr val="tx1"/>
                </a:solidFill>
                <a:latin typeface="Courier New" pitchFamily="49" charset="0"/>
              </a:rPr>
              <a:t>DATE</a:t>
            </a:r>
            <a:r>
              <a:rPr lang="en-US">
                <a:solidFill>
                  <a:schemeClr val="tx1"/>
                </a:solidFill>
              </a:rPr>
              <a:t> and </a:t>
            </a:r>
            <a:r>
              <a:rPr lang="en-US">
                <a:solidFill>
                  <a:schemeClr val="tx1"/>
                </a:solidFill>
                <a:latin typeface="Courier New" pitchFamily="49" charset="0"/>
              </a:rPr>
              <a:t>TIMESTAMP</a:t>
            </a:r>
            <a:r>
              <a:rPr lang="en-US"/>
              <a:t> data types, you can use the addition and subtraction operators only.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0" name="Rectangle 4"/>
          <p:cNvSpPr>
            <a:spLocks noGrp="1" noRot="1" noChangeAspect="1" noChangeArrowheads="1" noTextEdit="1"/>
          </p:cNvSpPr>
          <p:nvPr>
            <p:ph type="sldImg"/>
          </p:nvPr>
        </p:nvSpPr>
        <p:spPr>
          <a:ln/>
        </p:spPr>
      </p:sp>
      <p:sp>
        <p:nvSpPr>
          <p:cNvPr id="382981" name="Rectangle 5"/>
          <p:cNvSpPr>
            <a:spLocks noGrp="1" noChangeArrowheads="1"/>
          </p:cNvSpPr>
          <p:nvPr>
            <p:ph type="body" idx="1"/>
          </p:nvPr>
        </p:nvSpPr>
        <p:spPr/>
        <p:txBody>
          <a:bodyPr/>
          <a:lstStyle/>
          <a:p>
            <a:r>
              <a:rPr lang="en-US"/>
              <a:t>Using Arithmetic Operators</a:t>
            </a:r>
          </a:p>
          <a:p>
            <a:pPr lvl="1"/>
            <a:r>
              <a:rPr lang="en-US"/>
              <a:t>The example in the slide uses the addition operator to calculate a salary increase of $300 for all employees. The slide also displays a </a:t>
            </a:r>
            <a:r>
              <a:rPr lang="en-US">
                <a:latin typeface="Courier New" pitchFamily="49" charset="0"/>
              </a:rPr>
              <a:t>SALARY+300</a:t>
            </a:r>
            <a:r>
              <a:rPr lang="en-US"/>
              <a:t> column in the output.</a:t>
            </a:r>
          </a:p>
          <a:p>
            <a:pPr lvl="1"/>
            <a:r>
              <a:rPr lang="en-US"/>
              <a:t>Note that the resultant calculated column </a:t>
            </a:r>
            <a:r>
              <a:rPr lang="en-US">
                <a:latin typeface="Courier New" pitchFamily="49" charset="0"/>
              </a:rPr>
              <a:t>SALARY+300</a:t>
            </a:r>
            <a:r>
              <a:rPr lang="en-US"/>
              <a:t> is not a new column in the </a:t>
            </a:r>
            <a:r>
              <a:rPr lang="en-US">
                <a:latin typeface="Courier New" pitchFamily="49" charset="0"/>
              </a:rPr>
              <a:t>EMPLOYEES</a:t>
            </a:r>
            <a:r>
              <a:rPr lang="en-US"/>
              <a:t> table; it is for display only. By default, the name of a new column comes from the calculation that generated it—in this case, </a:t>
            </a:r>
            <a:r>
              <a:rPr lang="en-US">
                <a:latin typeface="Courier New" pitchFamily="49" charset="0"/>
              </a:rPr>
              <a:t>salary+300</a:t>
            </a:r>
            <a:r>
              <a:rPr lang="en-US"/>
              <a:t>.</a:t>
            </a:r>
          </a:p>
          <a:p>
            <a:pPr lvl="1"/>
            <a:r>
              <a:rPr lang="en-US" b="1"/>
              <a:t>Note:</a:t>
            </a:r>
            <a:r>
              <a:rPr lang="en-US"/>
              <a:t> The Oracle server ignores blank spaces before and after the arithmetic operator.</a:t>
            </a:r>
          </a:p>
          <a:p>
            <a:r>
              <a:rPr lang="en-US"/>
              <a:t>Operator Precedence</a:t>
            </a:r>
          </a:p>
          <a:p>
            <a:pPr lvl="1"/>
            <a:r>
              <a:rPr lang="en-US"/>
              <a:t>If an arithmetic expression contains more than one operator, multiplication and division are evaluated first. If operators in an expression are of the same priority, then evaluation is done from left to right.</a:t>
            </a:r>
          </a:p>
          <a:p>
            <a:pPr lvl="1"/>
            <a:r>
              <a:rPr lang="en-US"/>
              <a:t>You can use parentheses to force the expression that is enclosed by parentheses to be evaluated first.</a:t>
            </a:r>
            <a:endParaRPr lang="en-US" b="1"/>
          </a:p>
          <a:p>
            <a:pPr lvl="1"/>
            <a:r>
              <a:rPr lang="en-US" b="1"/>
              <a:t>Rules of Precedence:</a:t>
            </a:r>
          </a:p>
          <a:p>
            <a:pPr lvl="2"/>
            <a:r>
              <a:rPr lang="en-US">
                <a:cs typeface="Arial" charset="0"/>
              </a:rPr>
              <a:t>Multiplication and division occur before addition and subtraction</a:t>
            </a:r>
            <a:r>
              <a:rPr lang="en-US"/>
              <a:t>.</a:t>
            </a:r>
          </a:p>
          <a:p>
            <a:pPr lvl="2"/>
            <a:r>
              <a:rPr lang="en-US"/>
              <a:t>Operators of the same priority are evaluated from left to right.</a:t>
            </a:r>
          </a:p>
          <a:p>
            <a:pPr lvl="2"/>
            <a:r>
              <a:rPr lang="en-US">
                <a:cs typeface="Arial" charset="0"/>
              </a:rPr>
              <a:t>Parentheses are used to override the default precedence or to clarify the statement</a:t>
            </a:r>
            <a:r>
              <a:rPr lang="en-US"/>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76482" name="Title_Gray_Number"/>
          <p:cNvSpPr>
            <a:spLocks noChangeArrowheads="1"/>
          </p:cNvSpPr>
          <p:nvPr/>
        </p:nvSpPr>
        <p:spPr bwMode="gray">
          <a:xfrm>
            <a:off x="939800" y="952500"/>
            <a:ext cx="7302500" cy="4318000"/>
          </a:xfrm>
          <a:prstGeom prst="rect">
            <a:avLst/>
          </a:prstGeom>
          <a:solidFill>
            <a:srgbClr val="FFFFFF"/>
          </a:solidFill>
          <a:ln w="9525">
            <a:solidFill>
              <a:srgbClr val="FFFFFF"/>
            </a:solidFill>
            <a:miter lim="800000"/>
            <a:headEnd/>
            <a:tailEnd/>
          </a:ln>
          <a:effectLst/>
        </p:spPr>
        <p:txBody>
          <a:bodyPr wrap="none" lIns="12700" tIns="12700" rIns="12700" bIns="12700" anchor="ctr"/>
          <a:lstStyle/>
          <a:p>
            <a:pPr defTabSz="228600"/>
            <a:r>
              <a:rPr lang="en-US" sz="27700">
                <a:solidFill>
                  <a:srgbClr val="CCCCCC"/>
                </a:solidFill>
                <a:latin typeface="Times New Roman" pitchFamily="18" charset="0"/>
              </a:rPr>
              <a:t>1</a:t>
            </a:r>
          </a:p>
        </p:txBody>
      </p:sp>
      <p:sp>
        <p:nvSpPr>
          <p:cNvPr id="276483" name="Default_Title"/>
          <p:cNvSpPr>
            <a:spLocks noGrp="1" noChangeArrowheads="1"/>
          </p:cNvSpPr>
          <p:nvPr>
            <p:ph type="ctrTitle"/>
          </p:nvPr>
        </p:nvSpPr>
        <p:spPr>
          <a:xfrm>
            <a:off x="914400" y="2667000"/>
            <a:ext cx="7315200" cy="1181100"/>
          </a:xfrm>
        </p:spPr>
        <p:txBody>
          <a:bodyPr/>
          <a:lstStyle>
            <a:lvl1pPr>
              <a:spcBef>
                <a:spcPct val="0"/>
              </a:spcBef>
              <a:defRPr/>
            </a:lvl1pPr>
          </a:lstStyle>
          <a:p>
            <a:r>
              <a:rPr lang="en-US"/>
              <a:t>&lt;Insert Lesson, Module, Course Title&gt;</a:t>
            </a:r>
          </a:p>
        </p:txBody>
      </p:sp>
      <p:sp>
        <p:nvSpPr>
          <p:cNvPr id="276484" name="Title_PlaceholderSubtitle"/>
          <p:cNvSpPr>
            <a:spLocks noGrp="1" noChangeArrowheads="1"/>
          </p:cNvSpPr>
          <p:nvPr>
            <p:ph type="subTitle" idx="1"/>
          </p:nvPr>
        </p:nvSpPr>
        <p:spPr>
          <a:xfrm>
            <a:off x="927100" y="4419600"/>
            <a:ext cx="7302500" cy="431800"/>
          </a:xfrm>
        </p:spPr>
        <p:txBody>
          <a:bodyPr/>
          <a:lstStyle>
            <a:lvl1pPr algn="ctr">
              <a:defRPr/>
            </a:lvl1pPr>
          </a:lstStyle>
          <a:p>
            <a:r>
              <a:rPr lang="en-US"/>
              <a:t>&lt;Insert Subtitle&gt;</a:t>
            </a:r>
          </a:p>
        </p:txBody>
      </p:sp>
      <p:sp>
        <p:nvSpPr>
          <p:cNvPr id="276499" name="Slide_Copyright"/>
          <p:cNvSpPr>
            <a:spLocks noChangeArrowheads="1"/>
          </p:cNvSpPr>
          <p:nvPr userDrawn="1"/>
        </p:nvSpPr>
        <p:spPr bwMode="auto">
          <a:xfrm>
            <a:off x="2527300" y="6654800"/>
            <a:ext cx="4102100" cy="190500"/>
          </a:xfrm>
          <a:prstGeom prst="rect">
            <a:avLst/>
          </a:prstGeom>
          <a:noFill/>
          <a:ln w="9525">
            <a:noFill/>
            <a:miter lim="800000"/>
            <a:headEnd/>
            <a:tailEnd/>
          </a:ln>
          <a:effectLst/>
        </p:spPr>
        <p:txBody>
          <a:bodyPr wrap="none" anchor="ctr"/>
          <a:lstStyle/>
          <a:p>
            <a:pPr>
              <a:buClrTx/>
              <a:buFontTx/>
              <a:buNone/>
            </a:pPr>
            <a:endParaRPr lang="en-US" sz="1200" b="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88100" y="533400"/>
            <a:ext cx="1841500" cy="3140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3600" y="533400"/>
            <a:ext cx="5372100" cy="3140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36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28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5458" name="Slide_PlaceholderTitle"/>
          <p:cNvSpPr>
            <a:spLocks noGrp="1" noChangeArrowheads="1"/>
          </p:cNvSpPr>
          <p:nvPr>
            <p:ph type="title"/>
          </p:nvPr>
        </p:nvSpPr>
        <p:spPr bwMode="auto">
          <a:xfrm>
            <a:off x="889000" y="533400"/>
            <a:ext cx="7315200" cy="876300"/>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lvl="0"/>
            <a:r>
              <a:rPr lang="en-US" smtClean="0"/>
              <a:t>Click to edit Master title style</a:t>
            </a:r>
          </a:p>
        </p:txBody>
      </p:sp>
      <p:sp>
        <p:nvSpPr>
          <p:cNvPr id="275459" name="Slide_PlaceholderText"/>
          <p:cNvSpPr>
            <a:spLocks noGrp="1" noChangeArrowheads="1"/>
          </p:cNvSpPr>
          <p:nvPr>
            <p:ph type="body" idx="1"/>
          </p:nvPr>
        </p:nvSpPr>
        <p:spPr bwMode="auto">
          <a:xfrm>
            <a:off x="863600" y="1816100"/>
            <a:ext cx="7366000" cy="1857375"/>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5" r:id="rId1"/>
    <p:sldLayoutId id="2147483666"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Lst>
  <p:txStyles>
    <p:titleStyle>
      <a:lvl1pPr algn="ctr" defTabSz="228600" rtl="0" fontAlgn="base">
        <a:spcBef>
          <a:spcPct val="20000"/>
        </a:spcBef>
        <a:spcAft>
          <a:spcPct val="0"/>
        </a:spcAft>
        <a:buClr>
          <a:srgbClr val="000000"/>
        </a:buClr>
        <a:buFont typeface="Arial" charset="0"/>
        <a:defRPr sz="2800" b="1">
          <a:solidFill>
            <a:schemeClr val="tx1"/>
          </a:solidFill>
          <a:latin typeface="+mj-lt"/>
          <a:ea typeface="+mj-ea"/>
          <a:cs typeface="+mj-cs"/>
        </a:defRPr>
      </a:lvl1pPr>
      <a:lvl2pPr algn="ctr" defTabSz="228600" rtl="0" fontAlgn="base">
        <a:spcBef>
          <a:spcPct val="20000"/>
        </a:spcBef>
        <a:spcAft>
          <a:spcPct val="0"/>
        </a:spcAft>
        <a:buClr>
          <a:srgbClr val="000000"/>
        </a:buClr>
        <a:buFont typeface="Arial" charset="0"/>
        <a:defRPr sz="2800" b="1">
          <a:solidFill>
            <a:schemeClr val="tx1"/>
          </a:solidFill>
          <a:latin typeface="Arial" charset="0"/>
        </a:defRPr>
      </a:lvl2pPr>
      <a:lvl3pPr algn="ctr" defTabSz="228600" rtl="0" fontAlgn="base">
        <a:spcBef>
          <a:spcPct val="20000"/>
        </a:spcBef>
        <a:spcAft>
          <a:spcPct val="0"/>
        </a:spcAft>
        <a:buClr>
          <a:srgbClr val="000000"/>
        </a:buClr>
        <a:buFont typeface="Arial" charset="0"/>
        <a:defRPr sz="2800" b="1">
          <a:solidFill>
            <a:schemeClr val="tx1"/>
          </a:solidFill>
          <a:latin typeface="Arial" charset="0"/>
        </a:defRPr>
      </a:lvl3pPr>
      <a:lvl4pPr algn="ctr" defTabSz="228600" rtl="0" fontAlgn="base">
        <a:spcBef>
          <a:spcPct val="20000"/>
        </a:spcBef>
        <a:spcAft>
          <a:spcPct val="0"/>
        </a:spcAft>
        <a:buClr>
          <a:srgbClr val="000000"/>
        </a:buClr>
        <a:buFont typeface="Arial" charset="0"/>
        <a:defRPr sz="2800" b="1">
          <a:solidFill>
            <a:schemeClr val="tx1"/>
          </a:solidFill>
          <a:latin typeface="Arial" charset="0"/>
        </a:defRPr>
      </a:lvl4pPr>
      <a:lvl5pPr algn="ctr" defTabSz="228600" rtl="0" fontAlgn="base">
        <a:spcBef>
          <a:spcPct val="20000"/>
        </a:spcBef>
        <a:spcAft>
          <a:spcPct val="0"/>
        </a:spcAft>
        <a:buClr>
          <a:srgbClr val="000000"/>
        </a:buClr>
        <a:buFont typeface="Arial" charset="0"/>
        <a:defRPr sz="2800" b="1">
          <a:solidFill>
            <a:schemeClr val="tx1"/>
          </a:solidFill>
          <a:latin typeface="Arial" charset="0"/>
        </a:defRPr>
      </a:lvl5pPr>
      <a:lvl6pPr marL="457200" algn="ctr" defTabSz="228600" rtl="0" fontAlgn="base">
        <a:spcBef>
          <a:spcPct val="20000"/>
        </a:spcBef>
        <a:spcAft>
          <a:spcPct val="0"/>
        </a:spcAft>
        <a:buClr>
          <a:srgbClr val="000000"/>
        </a:buClr>
        <a:buFont typeface="Arial" charset="0"/>
        <a:defRPr sz="2800" b="1">
          <a:solidFill>
            <a:schemeClr val="tx1"/>
          </a:solidFill>
          <a:latin typeface="Arial" charset="0"/>
        </a:defRPr>
      </a:lvl6pPr>
      <a:lvl7pPr marL="914400" algn="ctr" defTabSz="228600" rtl="0" fontAlgn="base">
        <a:spcBef>
          <a:spcPct val="20000"/>
        </a:spcBef>
        <a:spcAft>
          <a:spcPct val="0"/>
        </a:spcAft>
        <a:buClr>
          <a:srgbClr val="000000"/>
        </a:buClr>
        <a:buFont typeface="Arial" charset="0"/>
        <a:defRPr sz="2800" b="1">
          <a:solidFill>
            <a:schemeClr val="tx1"/>
          </a:solidFill>
          <a:latin typeface="Arial" charset="0"/>
        </a:defRPr>
      </a:lvl7pPr>
      <a:lvl8pPr marL="1371600" algn="ctr" defTabSz="228600" rtl="0" fontAlgn="base">
        <a:spcBef>
          <a:spcPct val="20000"/>
        </a:spcBef>
        <a:spcAft>
          <a:spcPct val="0"/>
        </a:spcAft>
        <a:buClr>
          <a:srgbClr val="000000"/>
        </a:buClr>
        <a:buFont typeface="Arial" charset="0"/>
        <a:defRPr sz="2800" b="1">
          <a:solidFill>
            <a:schemeClr val="tx1"/>
          </a:solidFill>
          <a:latin typeface="Arial" charset="0"/>
        </a:defRPr>
      </a:lvl8pPr>
      <a:lvl9pPr marL="1828800" algn="ctr" defTabSz="228600" rtl="0" fontAlgn="base">
        <a:spcBef>
          <a:spcPct val="20000"/>
        </a:spcBef>
        <a:spcAft>
          <a:spcPct val="0"/>
        </a:spcAft>
        <a:buClr>
          <a:srgbClr val="000000"/>
        </a:buClr>
        <a:buFont typeface="Arial" charset="0"/>
        <a:defRPr sz="2800" b="1">
          <a:solidFill>
            <a:schemeClr val="tx1"/>
          </a:solidFill>
          <a:latin typeface="Arial" charset="0"/>
        </a:defRPr>
      </a:lvl9pPr>
    </p:titleStyle>
    <p:bodyStyle>
      <a:lvl1pPr algn="l" defTabSz="228600" rtl="0" fontAlgn="base">
        <a:spcBef>
          <a:spcPct val="20000"/>
        </a:spcBef>
        <a:spcAft>
          <a:spcPct val="0"/>
        </a:spcAft>
        <a:buClr>
          <a:srgbClr val="000000"/>
        </a:buClr>
        <a:buFont typeface="Arial" charset="0"/>
        <a:defRPr sz="2200" b="1">
          <a:solidFill>
            <a:schemeClr val="tx1"/>
          </a:solidFill>
          <a:latin typeface="+mn-lt"/>
          <a:ea typeface="+mn-ea"/>
          <a:cs typeface="+mn-cs"/>
        </a:defRPr>
      </a:lvl1pPr>
      <a:lvl2pPr marL="571500" indent="-457200" algn="l" defTabSz="228600" rtl="0" fontAlgn="base">
        <a:spcBef>
          <a:spcPct val="20000"/>
        </a:spcBef>
        <a:spcAft>
          <a:spcPct val="0"/>
        </a:spcAft>
        <a:buClr>
          <a:srgbClr val="FF0000"/>
        </a:buClr>
        <a:buFont typeface="Arial" charset="0"/>
        <a:buChar char="•"/>
        <a:defRPr sz="2200" b="1">
          <a:solidFill>
            <a:schemeClr val="tx1"/>
          </a:solidFill>
          <a:latin typeface="+mn-lt"/>
        </a:defRPr>
      </a:lvl2pPr>
      <a:lvl3pPr marL="1028700" indent="-342900" algn="l" defTabSz="228600" rtl="0" fontAlgn="base">
        <a:spcBef>
          <a:spcPct val="20000"/>
        </a:spcBef>
        <a:spcAft>
          <a:spcPct val="0"/>
        </a:spcAft>
        <a:buClr>
          <a:srgbClr val="FF0000"/>
        </a:buClr>
        <a:buFont typeface="Arial" charset="0"/>
        <a:buChar char="–"/>
        <a:defRPr sz="2000" b="1">
          <a:solidFill>
            <a:schemeClr val="tx1"/>
          </a:solidFill>
          <a:latin typeface="+mn-lt"/>
        </a:defRPr>
      </a:lvl3pPr>
      <a:lvl4pPr marL="1143000" algn="l" defTabSz="228600" rtl="0" fontAlgn="base">
        <a:spcBef>
          <a:spcPct val="20000"/>
        </a:spcBef>
        <a:spcAft>
          <a:spcPct val="0"/>
        </a:spcAft>
        <a:buClr>
          <a:srgbClr val="000000"/>
        </a:buClr>
        <a:buFont typeface="Arial" charset="0"/>
        <a:defRPr sz="2000" b="1">
          <a:solidFill>
            <a:srgbClr val="FF0000"/>
          </a:solidFill>
          <a:latin typeface="+mn-lt"/>
        </a:defRPr>
      </a:lvl4pPr>
      <a:lvl5pPr marL="1257300" algn="l" defTabSz="228600" rtl="0" fontAlgn="base">
        <a:spcBef>
          <a:spcPct val="20000"/>
        </a:spcBef>
        <a:spcAft>
          <a:spcPct val="0"/>
        </a:spcAft>
        <a:buClr>
          <a:srgbClr val="000000"/>
        </a:buClr>
        <a:buFont typeface="Arial" charset="0"/>
        <a:defRPr sz="2000" b="1">
          <a:solidFill>
            <a:schemeClr val="tx1"/>
          </a:solidFill>
          <a:latin typeface="+mn-lt"/>
        </a:defRPr>
      </a:lvl5pPr>
      <a:lvl6pPr marL="1714500" algn="l" defTabSz="228600" rtl="0" fontAlgn="base">
        <a:spcBef>
          <a:spcPct val="20000"/>
        </a:spcBef>
        <a:spcAft>
          <a:spcPct val="0"/>
        </a:spcAft>
        <a:buClr>
          <a:srgbClr val="000000"/>
        </a:buClr>
        <a:buFont typeface="Arial" charset="0"/>
        <a:defRPr sz="2000" b="1">
          <a:solidFill>
            <a:schemeClr val="tx1"/>
          </a:solidFill>
          <a:latin typeface="+mn-lt"/>
        </a:defRPr>
      </a:lvl6pPr>
      <a:lvl7pPr marL="2171700" algn="l" defTabSz="228600" rtl="0" fontAlgn="base">
        <a:spcBef>
          <a:spcPct val="20000"/>
        </a:spcBef>
        <a:spcAft>
          <a:spcPct val="0"/>
        </a:spcAft>
        <a:buClr>
          <a:srgbClr val="000000"/>
        </a:buClr>
        <a:buFont typeface="Arial" charset="0"/>
        <a:defRPr sz="2000" b="1">
          <a:solidFill>
            <a:schemeClr val="tx1"/>
          </a:solidFill>
          <a:latin typeface="+mn-lt"/>
        </a:defRPr>
      </a:lvl7pPr>
      <a:lvl8pPr marL="2628900" algn="l" defTabSz="228600" rtl="0" fontAlgn="base">
        <a:spcBef>
          <a:spcPct val="20000"/>
        </a:spcBef>
        <a:spcAft>
          <a:spcPct val="0"/>
        </a:spcAft>
        <a:buClr>
          <a:srgbClr val="000000"/>
        </a:buClr>
        <a:buFont typeface="Arial" charset="0"/>
        <a:defRPr sz="2000" b="1">
          <a:solidFill>
            <a:schemeClr val="tx1"/>
          </a:solidFill>
          <a:latin typeface="+mn-lt"/>
        </a:defRPr>
      </a:lvl8pPr>
      <a:lvl9pPr marL="3086100" algn="l" defTabSz="228600" rtl="0" fontAlgn="base">
        <a:spcBef>
          <a:spcPct val="20000"/>
        </a:spcBef>
        <a:spcAft>
          <a:spcPct val="0"/>
        </a:spcAft>
        <a:buClr>
          <a:srgbClr val="000000"/>
        </a:buClr>
        <a:buFont typeface="Arial" charset="0"/>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31" name="Rectangle 11"/>
          <p:cNvSpPr>
            <a:spLocks noGrp="1" noChangeArrowheads="1"/>
          </p:cNvSpPr>
          <p:nvPr>
            <p:ph type="ctrTitle"/>
          </p:nvPr>
        </p:nvSpPr>
        <p:spPr/>
        <p:txBody>
          <a:bodyPr/>
          <a:lstStyle/>
          <a:p>
            <a:r>
              <a:rPr lang="en-US" dirty="0">
                <a:cs typeface="Times New Roman" pitchFamily="18" charset="0"/>
              </a:rPr>
              <a:t>Retrieving Data Using </a:t>
            </a:r>
            <a:br>
              <a:rPr lang="en-US" dirty="0">
                <a:cs typeface="Times New Roman" pitchFamily="18" charset="0"/>
              </a:rPr>
            </a:br>
            <a:r>
              <a:rPr lang="en-US" dirty="0">
                <a:cs typeface="Times New Roman" pitchFamily="18" charset="0"/>
              </a:rPr>
              <a:t>the SQL </a:t>
            </a:r>
            <a:r>
              <a:rPr lang="en-US" sz="3200" dirty="0">
                <a:latin typeface="Courier New" pitchFamily="49" charset="0"/>
                <a:cs typeface="Times New Roman" pitchFamily="18" charset="0"/>
              </a:rPr>
              <a:t>SELECT</a:t>
            </a:r>
            <a:r>
              <a:rPr lang="en-US" dirty="0">
                <a:cs typeface="Times New Roman" pitchFamily="18" charset="0"/>
              </a:rPr>
              <a:t> Statement</a:t>
            </a:r>
            <a:r>
              <a:rPr lang="en-US" dirty="0"/>
              <a:t> </a:t>
            </a: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60" name="Rectangle 12"/>
          <p:cNvSpPr>
            <a:spLocks noChangeArrowheads="1"/>
          </p:cNvSpPr>
          <p:nvPr/>
        </p:nvSpPr>
        <p:spPr bwMode="blackGray">
          <a:xfrm>
            <a:off x="876300" y="1784350"/>
            <a:ext cx="7277100" cy="7794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last_name, salary, 12*salary+100</a:t>
            </a:r>
          </a:p>
          <a:p>
            <a:pPr algn="l" eaLnBrk="0" hangingPunct="0">
              <a:buClrTx/>
              <a:buFontTx/>
              <a:buNone/>
              <a:tabLst>
                <a:tab pos="1200150" algn="l"/>
              </a:tabLst>
            </a:pPr>
            <a:r>
              <a:rPr lang="en-US" sz="1800">
                <a:solidFill>
                  <a:srgbClr val="000000"/>
                </a:solidFill>
                <a:latin typeface="Courier New" pitchFamily="49" charset="0"/>
              </a:rPr>
              <a:t>FROM   employees;</a:t>
            </a:r>
          </a:p>
        </p:txBody>
      </p:sp>
      <p:sp>
        <p:nvSpPr>
          <p:cNvPr id="386051" name="Rectangle 3"/>
          <p:cNvSpPr>
            <a:spLocks noGrp="1" noChangeArrowheads="1"/>
          </p:cNvSpPr>
          <p:nvPr>
            <p:ph type="title"/>
          </p:nvPr>
        </p:nvSpPr>
        <p:spPr>
          <a:noFill/>
          <a:ln/>
        </p:spPr>
        <p:txBody>
          <a:bodyPr lIns="92075" tIns="46038" rIns="92075" bIns="46038"/>
          <a:lstStyle/>
          <a:p>
            <a:r>
              <a:rPr lang="en-US"/>
              <a:t>Operator Precedence</a:t>
            </a:r>
          </a:p>
        </p:txBody>
      </p:sp>
      <p:sp>
        <p:nvSpPr>
          <p:cNvPr id="386053" name="Rectangle 5"/>
          <p:cNvSpPr>
            <a:spLocks noChangeArrowheads="1"/>
          </p:cNvSpPr>
          <p:nvPr/>
        </p:nvSpPr>
        <p:spPr bwMode="blackWhite">
          <a:xfrm>
            <a:off x="4471988" y="1851025"/>
            <a:ext cx="2057400" cy="346075"/>
          </a:xfrm>
          <a:prstGeom prst="rect">
            <a:avLst/>
          </a:prstGeom>
          <a:noFill/>
          <a:ln w="28575">
            <a:solidFill>
              <a:schemeClr val="hlink"/>
            </a:solidFill>
            <a:miter lim="800000"/>
            <a:headEnd/>
            <a:tailEnd/>
          </a:ln>
          <a:effectLst/>
        </p:spPr>
        <p:txBody>
          <a:bodyPr wrap="none" anchor="ctr"/>
          <a:lstStyle/>
          <a:p>
            <a:endParaRPr lang="en-US"/>
          </a:p>
        </p:txBody>
      </p:sp>
      <p:sp>
        <p:nvSpPr>
          <p:cNvPr id="386062" name="Rectangle 14"/>
          <p:cNvSpPr>
            <a:spLocks noChangeArrowheads="1"/>
          </p:cNvSpPr>
          <p:nvPr/>
        </p:nvSpPr>
        <p:spPr bwMode="blackGray">
          <a:xfrm>
            <a:off x="876300" y="3849688"/>
            <a:ext cx="7277100" cy="741362"/>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last_name, salary, 12*(salary+100)</a:t>
            </a:r>
          </a:p>
          <a:p>
            <a:pPr algn="l" eaLnBrk="0" hangingPunct="0">
              <a:buClrTx/>
              <a:buFontTx/>
              <a:buNone/>
              <a:tabLst>
                <a:tab pos="1200150" algn="l"/>
              </a:tabLst>
            </a:pPr>
            <a:r>
              <a:rPr lang="en-US" sz="1800">
                <a:solidFill>
                  <a:srgbClr val="000000"/>
                </a:solidFill>
                <a:latin typeface="Courier New" pitchFamily="49" charset="0"/>
              </a:rPr>
              <a:t>FROM   employees;</a:t>
            </a:r>
          </a:p>
        </p:txBody>
      </p:sp>
      <p:sp>
        <p:nvSpPr>
          <p:cNvPr id="386063" name="Rectangle 15"/>
          <p:cNvSpPr>
            <a:spLocks noChangeArrowheads="1"/>
          </p:cNvSpPr>
          <p:nvPr/>
        </p:nvSpPr>
        <p:spPr bwMode="blackWhite">
          <a:xfrm>
            <a:off x="4460875" y="3906838"/>
            <a:ext cx="2320925" cy="346075"/>
          </a:xfrm>
          <a:prstGeom prst="rect">
            <a:avLst/>
          </a:prstGeom>
          <a:noFill/>
          <a:ln w="28575">
            <a:solidFill>
              <a:schemeClr val="hlink"/>
            </a:solidFill>
            <a:miter lim="800000"/>
            <a:headEnd/>
            <a:tailEnd/>
          </a:ln>
          <a:effectLst/>
        </p:spPr>
        <p:txBody>
          <a:bodyPr wrap="none" anchor="ctr"/>
          <a:lstStyle/>
          <a:p>
            <a:endParaRPr lang="en-US"/>
          </a:p>
        </p:txBody>
      </p:sp>
      <p:grpSp>
        <p:nvGrpSpPr>
          <p:cNvPr id="386079" name="Group 31"/>
          <p:cNvGrpSpPr>
            <a:grpSpLocks/>
          </p:cNvGrpSpPr>
          <p:nvPr/>
        </p:nvGrpSpPr>
        <p:grpSpPr bwMode="auto">
          <a:xfrm>
            <a:off x="1069975" y="2706688"/>
            <a:ext cx="6943725" cy="1027112"/>
            <a:chOff x="626" y="1729"/>
            <a:chExt cx="4374" cy="647"/>
          </a:xfrm>
        </p:grpSpPr>
        <p:sp>
          <p:nvSpPr>
            <p:cNvPr id="386054" name="Text Box 6"/>
            <p:cNvSpPr txBox="1">
              <a:spLocks noChangeArrowheads="1"/>
            </p:cNvSpPr>
            <p:nvPr/>
          </p:nvSpPr>
          <p:spPr bwMode="auto">
            <a:xfrm>
              <a:off x="630" y="2062"/>
              <a:ext cx="231" cy="246"/>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386057" name="Picture 9"/>
            <p:cNvPicPr>
              <a:picLocks noChangeAspect="1" noChangeArrowheads="1"/>
            </p:cNvPicPr>
            <p:nvPr/>
          </p:nvPicPr>
          <p:blipFill>
            <a:blip r:embed="rId3" cstate="print"/>
            <a:srcRect/>
            <a:stretch>
              <a:fillRect/>
            </a:stretch>
          </p:blipFill>
          <p:spPr bwMode="auto">
            <a:xfrm>
              <a:off x="630" y="2260"/>
              <a:ext cx="4370" cy="116"/>
            </a:xfrm>
            <a:prstGeom prst="rect">
              <a:avLst/>
            </a:prstGeom>
            <a:noFill/>
            <a:ln w="25400">
              <a:noFill/>
              <a:miter lim="800000"/>
              <a:headEnd type="none" w="sm" len="sm"/>
              <a:tailEnd type="none" w="sm" len="sm"/>
            </a:ln>
            <a:effectLst/>
          </p:spPr>
        </p:pic>
        <p:pic>
          <p:nvPicPr>
            <p:cNvPr id="386071" name="Picture 23" descr="D:\Temp\01.GIF"/>
            <p:cNvPicPr>
              <a:picLocks noChangeAspect="1" noChangeArrowheads="1"/>
            </p:cNvPicPr>
            <p:nvPr/>
          </p:nvPicPr>
          <p:blipFill>
            <a:blip r:embed="rId4" cstate="print"/>
            <a:srcRect/>
            <a:stretch>
              <a:fillRect/>
            </a:stretch>
          </p:blipFill>
          <p:spPr bwMode="auto">
            <a:xfrm>
              <a:off x="626" y="1729"/>
              <a:ext cx="4374" cy="491"/>
            </a:xfrm>
            <a:prstGeom prst="rect">
              <a:avLst/>
            </a:prstGeom>
            <a:noFill/>
          </p:spPr>
        </p:pic>
      </p:grpSp>
      <p:grpSp>
        <p:nvGrpSpPr>
          <p:cNvPr id="386080" name="Group 32"/>
          <p:cNvGrpSpPr>
            <a:grpSpLocks/>
          </p:cNvGrpSpPr>
          <p:nvPr/>
        </p:nvGrpSpPr>
        <p:grpSpPr bwMode="auto">
          <a:xfrm>
            <a:off x="1019175" y="4792663"/>
            <a:ext cx="6994525" cy="1030287"/>
            <a:chOff x="594" y="3181"/>
            <a:chExt cx="4406" cy="649"/>
          </a:xfrm>
        </p:grpSpPr>
        <p:pic>
          <p:nvPicPr>
            <p:cNvPr id="386075" name="Picture 27" descr="D:\Temp\02.GIF"/>
            <p:cNvPicPr>
              <a:picLocks noChangeAspect="1" noChangeArrowheads="1"/>
            </p:cNvPicPr>
            <p:nvPr/>
          </p:nvPicPr>
          <p:blipFill>
            <a:blip r:embed="rId5" cstate="print"/>
            <a:srcRect/>
            <a:stretch>
              <a:fillRect/>
            </a:stretch>
          </p:blipFill>
          <p:spPr bwMode="auto">
            <a:xfrm>
              <a:off x="594" y="3181"/>
              <a:ext cx="4406" cy="494"/>
            </a:xfrm>
            <a:prstGeom prst="rect">
              <a:avLst/>
            </a:prstGeom>
            <a:noFill/>
          </p:spPr>
        </p:pic>
        <p:sp>
          <p:nvSpPr>
            <p:cNvPr id="386076" name="Text Box 28"/>
            <p:cNvSpPr txBox="1">
              <a:spLocks noChangeArrowheads="1"/>
            </p:cNvSpPr>
            <p:nvPr/>
          </p:nvSpPr>
          <p:spPr bwMode="auto">
            <a:xfrm>
              <a:off x="621" y="3516"/>
              <a:ext cx="231" cy="246"/>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386077" name="Picture 29"/>
            <p:cNvPicPr>
              <a:picLocks noChangeAspect="1" noChangeArrowheads="1"/>
            </p:cNvPicPr>
            <p:nvPr/>
          </p:nvPicPr>
          <p:blipFill>
            <a:blip r:embed="rId3" cstate="print"/>
            <a:srcRect/>
            <a:stretch>
              <a:fillRect/>
            </a:stretch>
          </p:blipFill>
          <p:spPr bwMode="auto">
            <a:xfrm>
              <a:off x="621" y="3714"/>
              <a:ext cx="4370" cy="116"/>
            </a:xfrm>
            <a:prstGeom prst="rect">
              <a:avLst/>
            </a:prstGeom>
            <a:noFill/>
            <a:ln w="25400">
              <a:noFill/>
              <a:miter lim="800000"/>
              <a:headEnd type="none" w="sm" len="sm"/>
              <a:tailEnd type="none" w="sm" len="sm"/>
            </a:ln>
            <a:effectLst/>
          </p:spPr>
        </p:pic>
      </p:grpSp>
      <p:sp>
        <p:nvSpPr>
          <p:cNvPr id="386081" name="Oval 33"/>
          <p:cNvSpPr>
            <a:spLocks noChangeArrowheads="1"/>
          </p:cNvSpPr>
          <p:nvPr/>
        </p:nvSpPr>
        <p:spPr bwMode="blackWhite">
          <a:xfrm>
            <a:off x="7569200" y="1939925"/>
            <a:ext cx="490538" cy="493713"/>
          </a:xfrm>
          <a:prstGeom prst="ellipse">
            <a:avLst/>
          </a:prstGeom>
          <a:solidFill>
            <a:srgbClr val="CCCCFF"/>
          </a:solidFill>
          <a:ln w="28575">
            <a:solidFill>
              <a:srgbClr val="000000"/>
            </a:solidFill>
            <a:round/>
            <a:headEnd/>
            <a:tailEnd/>
          </a:ln>
          <a:effectLst/>
        </p:spPr>
        <p:txBody>
          <a:bodyPr wrap="none" lIns="46038" tIns="46038" rIns="46038" bIns="46038" anchor="ctr"/>
          <a:lstStyle/>
          <a:p>
            <a:pPr defTabSz="822325" eaLnBrk="0" hangingPunct="0">
              <a:lnSpc>
                <a:spcPct val="95000"/>
              </a:lnSpc>
              <a:buClrTx/>
              <a:buFontTx/>
              <a:buNone/>
            </a:pPr>
            <a:r>
              <a:rPr lang="en-US" sz="2400"/>
              <a:t>1</a:t>
            </a:r>
          </a:p>
        </p:txBody>
      </p:sp>
      <p:sp>
        <p:nvSpPr>
          <p:cNvPr id="386082" name="Oval 34"/>
          <p:cNvSpPr>
            <a:spLocks noChangeArrowheads="1"/>
          </p:cNvSpPr>
          <p:nvPr/>
        </p:nvSpPr>
        <p:spPr bwMode="blackWhite">
          <a:xfrm>
            <a:off x="7567613" y="3949700"/>
            <a:ext cx="493712" cy="493713"/>
          </a:xfrm>
          <a:prstGeom prst="ellipse">
            <a:avLst/>
          </a:prstGeom>
          <a:solidFill>
            <a:srgbClr val="CCCCFF"/>
          </a:solidFill>
          <a:ln w="28575">
            <a:solidFill>
              <a:srgbClr val="000000"/>
            </a:solidFill>
            <a:round/>
            <a:headEnd/>
            <a:tailEnd/>
          </a:ln>
          <a:effectLst/>
        </p:spPr>
        <p:txBody>
          <a:bodyPr wrap="none" lIns="46038" tIns="46038" rIns="46038" bIns="46038" anchor="ctr"/>
          <a:lstStyle/>
          <a:p>
            <a:pPr defTabSz="822325" eaLnBrk="0" hangingPunct="0">
              <a:lnSpc>
                <a:spcPct val="95000"/>
              </a:lnSpc>
              <a:buClrTx/>
              <a:buFontTx/>
              <a:buNone/>
            </a:pPr>
            <a:r>
              <a:rPr lang="en-US" sz="2400"/>
              <a:t>2</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2"/>
          <p:cNvSpPr>
            <a:spLocks noChangeArrowheads="1"/>
          </p:cNvSpPr>
          <p:nvPr/>
        </p:nvSpPr>
        <p:spPr bwMode="blackGray">
          <a:xfrm>
            <a:off x="876300" y="3046413"/>
            <a:ext cx="7277100" cy="779462"/>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601788" algn="l"/>
              </a:tabLst>
            </a:pPr>
            <a:r>
              <a:rPr lang="en-US" sz="1800">
                <a:solidFill>
                  <a:srgbClr val="000000"/>
                </a:solidFill>
                <a:latin typeface="Courier New" pitchFamily="49" charset="0"/>
              </a:rPr>
              <a:t> </a:t>
            </a:r>
          </a:p>
        </p:txBody>
      </p:sp>
      <p:sp>
        <p:nvSpPr>
          <p:cNvPr id="390167" name="Rectangle 23"/>
          <p:cNvSpPr>
            <a:spLocks noGrp="1" noChangeArrowheads="1"/>
          </p:cNvSpPr>
          <p:nvPr>
            <p:ph type="title"/>
          </p:nvPr>
        </p:nvSpPr>
        <p:spPr/>
        <p:txBody>
          <a:bodyPr/>
          <a:lstStyle/>
          <a:p>
            <a:r>
              <a:rPr lang="en-US"/>
              <a:t>Defining a Null Value</a:t>
            </a:r>
          </a:p>
        </p:txBody>
      </p:sp>
      <p:sp>
        <p:nvSpPr>
          <p:cNvPr id="390168" name="Rectangle 24"/>
          <p:cNvSpPr>
            <a:spLocks noGrp="1" noChangeArrowheads="1"/>
          </p:cNvSpPr>
          <p:nvPr>
            <p:ph type="body" idx="1"/>
          </p:nvPr>
        </p:nvSpPr>
        <p:spPr>
          <a:xfrm>
            <a:off x="863600" y="1816100"/>
            <a:ext cx="7366000" cy="1096963"/>
          </a:xfrm>
        </p:spPr>
        <p:txBody>
          <a:bodyPr/>
          <a:lstStyle/>
          <a:p>
            <a:pPr lvl="1"/>
            <a:r>
              <a:rPr lang="en-US"/>
              <a:t>A null is a value that is unavailable, unassigned, unknown, or inapplicable.</a:t>
            </a:r>
          </a:p>
          <a:p>
            <a:pPr lvl="1"/>
            <a:r>
              <a:rPr lang="en-US"/>
              <a:t>A null is not the same as a zero or a blank space.</a:t>
            </a:r>
          </a:p>
        </p:txBody>
      </p:sp>
      <p:sp>
        <p:nvSpPr>
          <p:cNvPr id="390149" name="Rectangle 5"/>
          <p:cNvSpPr>
            <a:spLocks noChangeArrowheads="1"/>
          </p:cNvSpPr>
          <p:nvPr/>
        </p:nvSpPr>
        <p:spPr bwMode="blackWhite">
          <a:xfrm>
            <a:off x="1030288" y="3019425"/>
            <a:ext cx="4124325" cy="804863"/>
          </a:xfrm>
          <a:prstGeom prst="rect">
            <a:avLst/>
          </a:prstGeom>
          <a:noFill/>
          <a:ln w="9525">
            <a:noFill/>
            <a:miter lim="800000"/>
            <a:headEnd/>
            <a:tailEnd/>
          </a:ln>
          <a:effectLst/>
        </p:spPr>
        <p:txBody>
          <a:bodyPr wrap="none" lIns="92075" tIns="46038" rIns="92075" bIns="46038" anchor="ctr"/>
          <a:lstStyle/>
          <a:p>
            <a:pPr algn="l" eaLnBrk="0" hangingPunct="0">
              <a:buClrTx/>
              <a:buFontTx/>
              <a:buNone/>
              <a:tabLst>
                <a:tab pos="1601788" algn="l"/>
              </a:tabLst>
            </a:pPr>
            <a:r>
              <a:rPr lang="en-US" sz="1800">
                <a:solidFill>
                  <a:srgbClr val="000000"/>
                </a:solidFill>
                <a:latin typeface="Courier New" pitchFamily="49" charset="0"/>
              </a:rPr>
              <a:t>SELECT last_name, job_id, salary, commission_pct</a:t>
            </a:r>
          </a:p>
          <a:p>
            <a:pPr algn="l" eaLnBrk="0" hangingPunct="0">
              <a:buClrTx/>
              <a:buFontTx/>
              <a:buNone/>
              <a:tabLst>
                <a:tab pos="1601788" algn="l"/>
              </a:tabLst>
            </a:pPr>
            <a:r>
              <a:rPr lang="en-US" sz="1800">
                <a:solidFill>
                  <a:srgbClr val="000000"/>
                </a:solidFill>
                <a:latin typeface="Courier New" pitchFamily="49" charset="0"/>
              </a:rPr>
              <a:t>FROM   employees;</a:t>
            </a:r>
          </a:p>
        </p:txBody>
      </p:sp>
      <p:sp>
        <p:nvSpPr>
          <p:cNvPr id="390150" name="Rectangle 6"/>
          <p:cNvSpPr>
            <a:spLocks noChangeArrowheads="1"/>
          </p:cNvSpPr>
          <p:nvPr/>
        </p:nvSpPr>
        <p:spPr bwMode="blackWhite">
          <a:xfrm>
            <a:off x="5724525" y="3122613"/>
            <a:ext cx="2008188" cy="346075"/>
          </a:xfrm>
          <a:prstGeom prst="rect">
            <a:avLst/>
          </a:prstGeom>
          <a:noFill/>
          <a:ln w="25400">
            <a:solidFill>
              <a:schemeClr val="hlink"/>
            </a:solidFill>
            <a:miter lim="800000"/>
            <a:headEnd/>
            <a:tailEnd/>
          </a:ln>
          <a:effectLst/>
        </p:spPr>
        <p:txBody>
          <a:bodyPr wrap="none" anchor="ctr"/>
          <a:lstStyle/>
          <a:p>
            <a:endParaRPr lang="en-US"/>
          </a:p>
        </p:txBody>
      </p:sp>
      <p:sp>
        <p:nvSpPr>
          <p:cNvPr id="390151" name="Text Box 7"/>
          <p:cNvSpPr txBox="1">
            <a:spLocks noChangeArrowheads="1"/>
          </p:cNvSpPr>
          <p:nvPr/>
        </p:nvSpPr>
        <p:spPr bwMode="auto">
          <a:xfrm>
            <a:off x="1069975" y="446881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sp>
        <p:nvSpPr>
          <p:cNvPr id="390152" name="Text Box 8"/>
          <p:cNvSpPr txBox="1">
            <a:spLocks noChangeArrowheads="1"/>
          </p:cNvSpPr>
          <p:nvPr/>
        </p:nvSpPr>
        <p:spPr bwMode="auto">
          <a:xfrm>
            <a:off x="1082675" y="537051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390153" name="Picture 9"/>
          <p:cNvPicPr>
            <a:picLocks noChangeAspect="1" noChangeArrowheads="1"/>
          </p:cNvPicPr>
          <p:nvPr/>
        </p:nvPicPr>
        <p:blipFill>
          <a:blip r:embed="rId3" cstate="print"/>
          <a:srcRect/>
          <a:stretch>
            <a:fillRect/>
          </a:stretch>
        </p:blipFill>
        <p:spPr bwMode="gray">
          <a:xfrm>
            <a:off x="1038225" y="3954463"/>
            <a:ext cx="6962775" cy="676275"/>
          </a:xfrm>
          <a:prstGeom prst="rect">
            <a:avLst/>
          </a:prstGeom>
          <a:noFill/>
          <a:ln w="25400">
            <a:noFill/>
            <a:miter lim="800000"/>
            <a:headEnd type="none" w="sm" len="sm"/>
            <a:tailEnd type="none" w="sm" len="sm"/>
          </a:ln>
          <a:effectLst/>
        </p:spPr>
      </p:pic>
      <p:pic>
        <p:nvPicPr>
          <p:cNvPr id="390154" name="Picture 10"/>
          <p:cNvPicPr>
            <a:picLocks noChangeAspect="1" noChangeArrowheads="1"/>
          </p:cNvPicPr>
          <p:nvPr/>
        </p:nvPicPr>
        <p:blipFill>
          <a:blip r:embed="rId4" cstate="print"/>
          <a:srcRect/>
          <a:stretch>
            <a:fillRect/>
          </a:stretch>
        </p:blipFill>
        <p:spPr bwMode="gray">
          <a:xfrm>
            <a:off x="1009650" y="4832350"/>
            <a:ext cx="6972300" cy="647700"/>
          </a:xfrm>
          <a:prstGeom prst="rect">
            <a:avLst/>
          </a:prstGeom>
          <a:noFill/>
          <a:ln w="25400">
            <a:noFill/>
            <a:miter lim="800000"/>
            <a:headEnd type="none" w="sm" len="sm"/>
            <a:tailEnd type="none" w="sm" len="sm"/>
          </a:ln>
          <a:effectLst/>
        </p:spPr>
      </p:pic>
      <p:pic>
        <p:nvPicPr>
          <p:cNvPr id="390155" name="Picture 11"/>
          <p:cNvPicPr>
            <a:picLocks noChangeAspect="1" noChangeArrowheads="1"/>
          </p:cNvPicPr>
          <p:nvPr/>
        </p:nvPicPr>
        <p:blipFill>
          <a:blip r:embed="rId5" cstate="print"/>
          <a:srcRect/>
          <a:stretch>
            <a:fillRect/>
          </a:stretch>
        </p:blipFill>
        <p:spPr bwMode="gray">
          <a:xfrm>
            <a:off x="1047750" y="5764213"/>
            <a:ext cx="6962775" cy="257175"/>
          </a:xfrm>
          <a:prstGeom prst="rect">
            <a:avLst/>
          </a:prstGeom>
          <a:noFill/>
          <a:ln w="25400">
            <a:noFill/>
            <a:miter lim="800000"/>
            <a:headEnd type="none" w="sm" len="sm"/>
            <a:tailEnd type="none" w="sm" len="sm"/>
          </a:ln>
          <a:effectLst/>
        </p:spPr>
      </p:pic>
      <p:pic>
        <p:nvPicPr>
          <p:cNvPr id="390156" name="Picture 12"/>
          <p:cNvPicPr>
            <a:picLocks noChangeAspect="1" noChangeArrowheads="1"/>
          </p:cNvPicPr>
          <p:nvPr/>
        </p:nvPicPr>
        <p:blipFill>
          <a:blip r:embed="rId6" cstate="print"/>
          <a:srcRect/>
          <a:stretch>
            <a:fillRect/>
          </a:stretch>
        </p:blipFill>
        <p:spPr bwMode="auto">
          <a:xfrm>
            <a:off x="1047750" y="6018213"/>
            <a:ext cx="6962775" cy="185737"/>
          </a:xfrm>
          <a:prstGeom prst="rect">
            <a:avLst/>
          </a:prstGeom>
          <a:noFill/>
          <a:ln w="25400">
            <a:noFill/>
            <a:miter lim="800000"/>
            <a:headEnd type="none" w="sm" len="sm"/>
            <a:tailEnd type="none" w="sm" len="sm"/>
          </a:ln>
          <a:effectLst/>
        </p:spPr>
      </p:pic>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1026"/>
          <p:cNvSpPr>
            <a:spLocks noChangeArrowheads="1"/>
          </p:cNvSpPr>
          <p:nvPr/>
        </p:nvSpPr>
        <p:spPr bwMode="blackGray">
          <a:xfrm>
            <a:off x="876300" y="2619375"/>
            <a:ext cx="7277100" cy="7286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 </a:t>
            </a:r>
          </a:p>
        </p:txBody>
      </p:sp>
      <p:sp>
        <p:nvSpPr>
          <p:cNvPr id="392195" name="Rectangle 1027"/>
          <p:cNvSpPr>
            <a:spLocks noChangeArrowheads="1"/>
          </p:cNvSpPr>
          <p:nvPr/>
        </p:nvSpPr>
        <p:spPr bwMode="blackWhite">
          <a:xfrm>
            <a:off x="1017588" y="2759075"/>
            <a:ext cx="6848475" cy="560388"/>
          </a:xfrm>
          <a:prstGeom prst="rect">
            <a:avLst/>
          </a:prstGeom>
          <a:noFill/>
          <a:ln w="9525">
            <a:no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last_name, 12*salary*commission_pct</a:t>
            </a:r>
          </a:p>
          <a:p>
            <a:pPr algn="l" eaLnBrk="0" hangingPunct="0">
              <a:buClrTx/>
              <a:buFontTx/>
              <a:buNone/>
              <a:tabLst>
                <a:tab pos="1200150" algn="l"/>
              </a:tabLst>
            </a:pPr>
            <a:r>
              <a:rPr lang="en-US" sz="1800">
                <a:solidFill>
                  <a:srgbClr val="000000"/>
                </a:solidFill>
                <a:latin typeface="Courier New" pitchFamily="49" charset="0"/>
              </a:rPr>
              <a:t>FROM   employees;</a:t>
            </a:r>
          </a:p>
        </p:txBody>
      </p:sp>
      <p:sp>
        <p:nvSpPr>
          <p:cNvPr id="392205" name="Rectangle 1037"/>
          <p:cNvSpPr>
            <a:spLocks noGrp="1" noChangeArrowheads="1"/>
          </p:cNvSpPr>
          <p:nvPr>
            <p:ph type="title"/>
          </p:nvPr>
        </p:nvSpPr>
        <p:spPr/>
        <p:txBody>
          <a:bodyPr/>
          <a:lstStyle/>
          <a:p>
            <a:r>
              <a:rPr lang="en-US"/>
              <a:t>Null Values </a:t>
            </a:r>
            <a:br>
              <a:rPr lang="en-US"/>
            </a:br>
            <a:r>
              <a:rPr lang="en-US"/>
              <a:t>in Arithmetic Expressions</a:t>
            </a:r>
          </a:p>
        </p:txBody>
      </p:sp>
      <p:sp>
        <p:nvSpPr>
          <p:cNvPr id="392206" name="Rectangle 1038"/>
          <p:cNvSpPr>
            <a:spLocks noGrp="1" noChangeArrowheads="1"/>
          </p:cNvSpPr>
          <p:nvPr>
            <p:ph type="body" idx="1"/>
          </p:nvPr>
        </p:nvSpPr>
        <p:spPr>
          <a:xfrm>
            <a:off x="863600" y="1816100"/>
            <a:ext cx="7366000" cy="695325"/>
          </a:xfrm>
        </p:spPr>
        <p:txBody>
          <a:bodyPr/>
          <a:lstStyle/>
          <a:p>
            <a:r>
              <a:rPr lang="en-US"/>
              <a:t>Arithmetic expressions containing a null value evaluate to null.</a:t>
            </a:r>
          </a:p>
        </p:txBody>
      </p:sp>
      <p:sp>
        <p:nvSpPr>
          <p:cNvPr id="392198" name="Rectangle 1030"/>
          <p:cNvSpPr>
            <a:spLocks noChangeArrowheads="1"/>
          </p:cNvSpPr>
          <p:nvPr/>
        </p:nvSpPr>
        <p:spPr bwMode="blackWhite">
          <a:xfrm>
            <a:off x="3452813" y="2719388"/>
            <a:ext cx="3805237" cy="338137"/>
          </a:xfrm>
          <a:prstGeom prst="rect">
            <a:avLst/>
          </a:prstGeom>
          <a:noFill/>
          <a:ln w="25400">
            <a:solidFill>
              <a:schemeClr val="hlink"/>
            </a:solidFill>
            <a:miter lim="800000"/>
            <a:headEnd/>
            <a:tailEnd/>
          </a:ln>
          <a:effectLst/>
        </p:spPr>
        <p:txBody>
          <a:bodyPr wrap="none" anchor="ctr"/>
          <a:lstStyle/>
          <a:p>
            <a:endParaRPr lang="en-US"/>
          </a:p>
        </p:txBody>
      </p:sp>
      <p:sp>
        <p:nvSpPr>
          <p:cNvPr id="392199" name="Text Box 1031"/>
          <p:cNvSpPr txBox="1">
            <a:spLocks noChangeArrowheads="1"/>
          </p:cNvSpPr>
          <p:nvPr/>
        </p:nvSpPr>
        <p:spPr bwMode="auto">
          <a:xfrm>
            <a:off x="1035050" y="490061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sp>
        <p:nvSpPr>
          <p:cNvPr id="392200" name="Text Box 1032"/>
          <p:cNvSpPr txBox="1">
            <a:spLocks noChangeArrowheads="1"/>
          </p:cNvSpPr>
          <p:nvPr/>
        </p:nvSpPr>
        <p:spPr bwMode="auto">
          <a:xfrm>
            <a:off x="1047750" y="406241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392201" name="Picture 1033"/>
          <p:cNvPicPr>
            <a:picLocks noChangeAspect="1" noChangeArrowheads="1"/>
          </p:cNvPicPr>
          <p:nvPr/>
        </p:nvPicPr>
        <p:blipFill>
          <a:blip r:embed="rId3" cstate="print"/>
          <a:srcRect/>
          <a:stretch>
            <a:fillRect/>
          </a:stretch>
        </p:blipFill>
        <p:spPr bwMode="gray">
          <a:xfrm flipV="1">
            <a:off x="1033463" y="3543300"/>
            <a:ext cx="6953250" cy="698500"/>
          </a:xfrm>
          <a:prstGeom prst="rect">
            <a:avLst/>
          </a:prstGeom>
          <a:noFill/>
          <a:ln w="25400">
            <a:noFill/>
            <a:miter lim="800000"/>
            <a:headEnd type="none" w="sm" len="sm"/>
            <a:tailEnd type="none" w="sm" len="sm"/>
          </a:ln>
          <a:effectLst/>
        </p:spPr>
      </p:pic>
      <p:pic>
        <p:nvPicPr>
          <p:cNvPr id="392202" name="Picture 1034"/>
          <p:cNvPicPr>
            <a:picLocks noChangeAspect="1" noChangeArrowheads="1"/>
          </p:cNvPicPr>
          <p:nvPr/>
        </p:nvPicPr>
        <p:blipFill>
          <a:blip r:embed="rId4" cstate="print"/>
          <a:srcRect/>
          <a:stretch>
            <a:fillRect/>
          </a:stretch>
        </p:blipFill>
        <p:spPr bwMode="gray">
          <a:xfrm>
            <a:off x="1033463" y="4443413"/>
            <a:ext cx="6953250" cy="638175"/>
          </a:xfrm>
          <a:prstGeom prst="rect">
            <a:avLst/>
          </a:prstGeom>
          <a:noFill/>
          <a:ln w="25400">
            <a:noFill/>
            <a:miter lim="800000"/>
            <a:headEnd type="none" w="sm" len="sm"/>
            <a:tailEnd type="none" w="sm" len="sm"/>
          </a:ln>
          <a:effectLst/>
        </p:spPr>
      </p:pic>
      <p:pic>
        <p:nvPicPr>
          <p:cNvPr id="392203" name="Picture 1035"/>
          <p:cNvPicPr>
            <a:picLocks noChangeAspect="1" noChangeArrowheads="1"/>
          </p:cNvPicPr>
          <p:nvPr/>
        </p:nvPicPr>
        <p:blipFill>
          <a:blip r:embed="rId5" cstate="print"/>
          <a:srcRect/>
          <a:stretch>
            <a:fillRect/>
          </a:stretch>
        </p:blipFill>
        <p:spPr bwMode="gray">
          <a:xfrm>
            <a:off x="1033463" y="5286375"/>
            <a:ext cx="6943725" cy="247650"/>
          </a:xfrm>
          <a:prstGeom prst="rect">
            <a:avLst/>
          </a:prstGeom>
          <a:noFill/>
          <a:ln w="25400">
            <a:noFill/>
            <a:miter lim="800000"/>
            <a:headEnd type="none" w="sm" len="sm"/>
            <a:tailEnd type="none" w="sm" len="sm"/>
          </a:ln>
          <a:effectLst/>
        </p:spPr>
      </p:pic>
      <p:pic>
        <p:nvPicPr>
          <p:cNvPr id="392204" name="Picture 1036"/>
          <p:cNvPicPr>
            <a:picLocks noChangeAspect="1" noChangeArrowheads="1"/>
          </p:cNvPicPr>
          <p:nvPr/>
        </p:nvPicPr>
        <p:blipFill>
          <a:blip r:embed="rId6" cstate="print"/>
          <a:srcRect/>
          <a:stretch>
            <a:fillRect/>
          </a:stretch>
        </p:blipFill>
        <p:spPr bwMode="auto">
          <a:xfrm>
            <a:off x="1033463" y="5535613"/>
            <a:ext cx="6937375" cy="185737"/>
          </a:xfrm>
          <a:prstGeom prst="rect">
            <a:avLst/>
          </a:prstGeom>
          <a:noFill/>
          <a:ln w="25400">
            <a:noFill/>
            <a:miter lim="800000"/>
            <a:headEnd type="none" w="sm" len="sm"/>
            <a:tailEnd type="none" w="sm" len="sm"/>
          </a:ln>
          <a:effectLst/>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4" name="Rectangle 4"/>
          <p:cNvSpPr>
            <a:spLocks noGrp="1" noChangeArrowheads="1"/>
          </p:cNvSpPr>
          <p:nvPr>
            <p:ph type="title"/>
          </p:nvPr>
        </p:nvSpPr>
        <p:spPr/>
        <p:txBody>
          <a:bodyPr/>
          <a:lstStyle/>
          <a:p>
            <a:r>
              <a:rPr lang="en-US"/>
              <a:t>Defining a Column Alias</a:t>
            </a:r>
          </a:p>
        </p:txBody>
      </p:sp>
      <p:sp>
        <p:nvSpPr>
          <p:cNvPr id="394245" name="Rectangle 5"/>
          <p:cNvSpPr>
            <a:spLocks noGrp="1" noChangeArrowheads="1"/>
          </p:cNvSpPr>
          <p:nvPr>
            <p:ph type="body" idx="1"/>
          </p:nvPr>
        </p:nvSpPr>
        <p:spPr>
          <a:xfrm>
            <a:off x="863600" y="1816100"/>
            <a:ext cx="7366000" cy="3306763"/>
          </a:xfrm>
        </p:spPr>
        <p:txBody>
          <a:bodyPr/>
          <a:lstStyle/>
          <a:p>
            <a:r>
              <a:rPr lang="en-US"/>
              <a:t>A column alias:</a:t>
            </a:r>
          </a:p>
          <a:p>
            <a:pPr lvl="1"/>
            <a:r>
              <a:rPr lang="en-US"/>
              <a:t>Renames a column heading</a:t>
            </a:r>
          </a:p>
          <a:p>
            <a:pPr lvl="1"/>
            <a:r>
              <a:rPr lang="en-US"/>
              <a:t>Is useful with calculations</a:t>
            </a:r>
          </a:p>
          <a:p>
            <a:pPr lvl="1"/>
            <a:r>
              <a:rPr lang="en-US"/>
              <a:t>Immediately follows the column name (There can also be the optional </a:t>
            </a:r>
            <a:r>
              <a:rPr lang="en-US">
                <a:latin typeface="Courier New" pitchFamily="49" charset="0"/>
              </a:rPr>
              <a:t>AS</a:t>
            </a:r>
            <a:r>
              <a:rPr lang="en-US"/>
              <a:t> keyword between the column name and alias.)</a:t>
            </a:r>
          </a:p>
          <a:p>
            <a:pPr lvl="1"/>
            <a:r>
              <a:rPr lang="en-US"/>
              <a:t>Requires double quotation marks if it contains spaces or special characters or if it is case-sensitive</a:t>
            </a: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290" name="Picture 2"/>
          <p:cNvPicPr>
            <a:picLocks noChangeAspect="1" noChangeArrowheads="1"/>
          </p:cNvPicPr>
          <p:nvPr/>
        </p:nvPicPr>
        <p:blipFill>
          <a:blip r:embed="rId3" cstate="print"/>
          <a:srcRect/>
          <a:stretch>
            <a:fillRect/>
          </a:stretch>
        </p:blipFill>
        <p:spPr bwMode="gray">
          <a:xfrm>
            <a:off x="1019175" y="4921250"/>
            <a:ext cx="6953250" cy="866775"/>
          </a:xfrm>
          <a:prstGeom prst="rect">
            <a:avLst/>
          </a:prstGeom>
          <a:noFill/>
          <a:ln w="25400">
            <a:noFill/>
            <a:miter lim="800000"/>
            <a:headEnd type="none" w="sm" len="sm"/>
            <a:tailEnd type="none" w="sm" len="sm"/>
          </a:ln>
          <a:effectLst/>
        </p:spPr>
      </p:pic>
      <p:pic>
        <p:nvPicPr>
          <p:cNvPr id="396291" name="Picture 3"/>
          <p:cNvPicPr>
            <a:picLocks noChangeAspect="1" noChangeArrowheads="1"/>
          </p:cNvPicPr>
          <p:nvPr/>
        </p:nvPicPr>
        <p:blipFill>
          <a:blip r:embed="rId4" cstate="print"/>
          <a:srcRect/>
          <a:stretch>
            <a:fillRect/>
          </a:stretch>
        </p:blipFill>
        <p:spPr bwMode="gray">
          <a:xfrm>
            <a:off x="1019175" y="2643188"/>
            <a:ext cx="6972300" cy="885825"/>
          </a:xfrm>
          <a:prstGeom prst="rect">
            <a:avLst/>
          </a:prstGeom>
          <a:noFill/>
          <a:ln w="25400">
            <a:noFill/>
            <a:miter lim="800000"/>
            <a:headEnd type="none" w="sm" len="sm"/>
            <a:tailEnd type="none" w="sm" len="sm"/>
          </a:ln>
          <a:effectLst/>
        </p:spPr>
      </p:pic>
      <p:sp>
        <p:nvSpPr>
          <p:cNvPr id="396292" name="Rectangle 4"/>
          <p:cNvSpPr>
            <a:spLocks noChangeArrowheads="1"/>
          </p:cNvSpPr>
          <p:nvPr/>
        </p:nvSpPr>
        <p:spPr bwMode="blackGray">
          <a:xfrm>
            <a:off x="887413" y="1816100"/>
            <a:ext cx="7277100" cy="7016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 </a:t>
            </a:r>
          </a:p>
        </p:txBody>
      </p:sp>
      <p:sp>
        <p:nvSpPr>
          <p:cNvPr id="396293" name="Rectangle 5"/>
          <p:cNvSpPr>
            <a:spLocks noChangeArrowheads="1"/>
          </p:cNvSpPr>
          <p:nvPr/>
        </p:nvSpPr>
        <p:spPr bwMode="auto">
          <a:xfrm>
            <a:off x="876300" y="4038600"/>
            <a:ext cx="7277100" cy="6889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 </a:t>
            </a:r>
          </a:p>
        </p:txBody>
      </p:sp>
      <p:sp>
        <p:nvSpPr>
          <p:cNvPr id="396294" name="Rectangle 6"/>
          <p:cNvSpPr>
            <a:spLocks noGrp="1" noChangeArrowheads="1"/>
          </p:cNvSpPr>
          <p:nvPr>
            <p:ph type="title"/>
          </p:nvPr>
        </p:nvSpPr>
        <p:spPr>
          <a:noFill/>
          <a:ln/>
        </p:spPr>
        <p:txBody>
          <a:bodyPr lIns="92075" tIns="46038" rIns="92075" bIns="46038"/>
          <a:lstStyle/>
          <a:p>
            <a:r>
              <a:rPr lang="en-US"/>
              <a:t>Using Column Aliases</a:t>
            </a:r>
          </a:p>
        </p:txBody>
      </p:sp>
      <p:sp>
        <p:nvSpPr>
          <p:cNvPr id="396295" name="Rectangle 7"/>
          <p:cNvSpPr>
            <a:spLocks noChangeArrowheads="1"/>
          </p:cNvSpPr>
          <p:nvPr/>
        </p:nvSpPr>
        <p:spPr bwMode="ltGray">
          <a:xfrm>
            <a:off x="1198563" y="2690813"/>
            <a:ext cx="3552825" cy="201612"/>
          </a:xfrm>
          <a:prstGeom prst="rect">
            <a:avLst/>
          </a:prstGeom>
          <a:noFill/>
          <a:ln w="28575">
            <a:solidFill>
              <a:srgbClr val="FF5050"/>
            </a:solidFill>
            <a:miter lim="800000"/>
            <a:headEnd/>
            <a:tailEnd/>
          </a:ln>
          <a:effectLst/>
        </p:spPr>
        <p:txBody>
          <a:bodyPr wrap="none" anchor="ctr"/>
          <a:lstStyle/>
          <a:p>
            <a:endParaRPr lang="en-US"/>
          </a:p>
        </p:txBody>
      </p:sp>
      <p:sp>
        <p:nvSpPr>
          <p:cNvPr id="396296" name="Rectangle 8"/>
          <p:cNvSpPr>
            <a:spLocks noChangeArrowheads="1"/>
          </p:cNvSpPr>
          <p:nvPr/>
        </p:nvSpPr>
        <p:spPr bwMode="ltGray">
          <a:xfrm>
            <a:off x="1174750" y="4946650"/>
            <a:ext cx="2479675" cy="198438"/>
          </a:xfrm>
          <a:prstGeom prst="rect">
            <a:avLst/>
          </a:prstGeom>
          <a:noFill/>
          <a:ln w="28575">
            <a:solidFill>
              <a:srgbClr val="FF5050"/>
            </a:solidFill>
            <a:miter lim="800000"/>
            <a:headEnd/>
            <a:tailEnd/>
          </a:ln>
          <a:effectLst/>
        </p:spPr>
        <p:txBody>
          <a:bodyPr wrap="none" anchor="ctr"/>
          <a:lstStyle/>
          <a:p>
            <a:endParaRPr lang="en-US"/>
          </a:p>
        </p:txBody>
      </p:sp>
      <p:sp>
        <p:nvSpPr>
          <p:cNvPr id="396297" name="Rectangle 9"/>
          <p:cNvSpPr>
            <a:spLocks noChangeArrowheads="1"/>
          </p:cNvSpPr>
          <p:nvPr/>
        </p:nvSpPr>
        <p:spPr bwMode="blackWhite">
          <a:xfrm>
            <a:off x="965200" y="4117975"/>
            <a:ext cx="6438900" cy="549275"/>
          </a:xfrm>
          <a:prstGeom prst="rect">
            <a:avLst/>
          </a:prstGeom>
          <a:noFill/>
          <a:ln w="9525">
            <a:noFill/>
            <a:miter lim="800000"/>
            <a:headEnd/>
            <a:tailEnd/>
          </a:ln>
          <a:effectLst/>
        </p:spPr>
        <p:txBody>
          <a:bodyPr wrap="none" lIns="92075" tIns="46038" rIns="92075" bIns="46038" anchor="ctr"/>
          <a:lstStyle/>
          <a:p>
            <a:pPr algn="l" eaLnBrk="0" hangingPunct="0">
              <a:buClrTx/>
              <a:buFontTx/>
              <a:buNone/>
              <a:tabLst>
                <a:tab pos="1200150" algn="l"/>
              </a:tabLst>
            </a:pPr>
            <a:r>
              <a:rPr lang="en-US" sz="1800">
                <a:latin typeface="Courier New" pitchFamily="49" charset="0"/>
              </a:rPr>
              <a:t>SELECT last_name "Name" , salary*12 "Annual Salary"</a:t>
            </a:r>
          </a:p>
          <a:p>
            <a:pPr algn="l" eaLnBrk="0" hangingPunct="0">
              <a:buClrTx/>
              <a:buFontTx/>
              <a:buNone/>
              <a:tabLst>
                <a:tab pos="1200150" algn="l"/>
              </a:tabLst>
            </a:pPr>
            <a:r>
              <a:rPr lang="en-US" sz="1800">
                <a:latin typeface="Courier New" pitchFamily="49" charset="0"/>
              </a:rPr>
              <a:t>FROM   employees;</a:t>
            </a:r>
          </a:p>
        </p:txBody>
      </p:sp>
      <p:sp>
        <p:nvSpPr>
          <p:cNvPr id="396298" name="Rectangle 10"/>
          <p:cNvSpPr>
            <a:spLocks noChangeArrowheads="1"/>
          </p:cNvSpPr>
          <p:nvPr/>
        </p:nvSpPr>
        <p:spPr bwMode="blackWhite">
          <a:xfrm>
            <a:off x="974725" y="1803400"/>
            <a:ext cx="5108575" cy="727075"/>
          </a:xfrm>
          <a:prstGeom prst="rect">
            <a:avLst/>
          </a:prstGeom>
          <a:noFill/>
          <a:ln w="9525">
            <a:no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last_name AS name, commission_pct comm</a:t>
            </a:r>
          </a:p>
          <a:p>
            <a:pPr algn="l" eaLnBrk="0" hangingPunct="0">
              <a:buClrTx/>
              <a:buFontTx/>
              <a:buNone/>
              <a:tabLst>
                <a:tab pos="1200150" algn="l"/>
              </a:tabLst>
            </a:pPr>
            <a:r>
              <a:rPr lang="en-US" sz="1800">
                <a:solidFill>
                  <a:srgbClr val="000000"/>
                </a:solidFill>
                <a:latin typeface="Courier New" pitchFamily="49" charset="0"/>
              </a:rPr>
              <a:t>FROM   employees;</a:t>
            </a:r>
          </a:p>
        </p:txBody>
      </p:sp>
      <p:sp>
        <p:nvSpPr>
          <p:cNvPr id="396299" name="Rectangle 11"/>
          <p:cNvSpPr>
            <a:spLocks noChangeArrowheads="1"/>
          </p:cNvSpPr>
          <p:nvPr/>
        </p:nvSpPr>
        <p:spPr bwMode="blackWhite">
          <a:xfrm>
            <a:off x="3740150" y="1911350"/>
            <a:ext cx="619125" cy="219075"/>
          </a:xfrm>
          <a:prstGeom prst="rect">
            <a:avLst/>
          </a:prstGeom>
          <a:noFill/>
          <a:ln w="28575">
            <a:solidFill>
              <a:schemeClr val="hlink"/>
            </a:solidFill>
            <a:miter lim="800000"/>
            <a:headEnd/>
            <a:tailEnd/>
          </a:ln>
          <a:effectLst/>
        </p:spPr>
        <p:txBody>
          <a:bodyPr wrap="none" anchor="ctr"/>
          <a:lstStyle/>
          <a:p>
            <a:endParaRPr lang="en-US"/>
          </a:p>
        </p:txBody>
      </p:sp>
      <p:sp>
        <p:nvSpPr>
          <p:cNvPr id="396300" name="Rectangle 12"/>
          <p:cNvSpPr>
            <a:spLocks noChangeArrowheads="1"/>
          </p:cNvSpPr>
          <p:nvPr/>
        </p:nvSpPr>
        <p:spPr bwMode="blackWhite">
          <a:xfrm>
            <a:off x="3314700" y="4132263"/>
            <a:ext cx="885825" cy="231775"/>
          </a:xfrm>
          <a:prstGeom prst="rect">
            <a:avLst/>
          </a:prstGeom>
          <a:noFill/>
          <a:ln w="28575">
            <a:solidFill>
              <a:schemeClr val="hlink"/>
            </a:solidFill>
            <a:miter lim="800000"/>
            <a:headEnd/>
            <a:tailEnd/>
          </a:ln>
          <a:effectLst/>
        </p:spPr>
        <p:txBody>
          <a:bodyPr wrap="none" anchor="ctr"/>
          <a:lstStyle/>
          <a:p>
            <a:endParaRPr lang="en-US"/>
          </a:p>
        </p:txBody>
      </p:sp>
      <p:sp>
        <p:nvSpPr>
          <p:cNvPr id="396301" name="Text Box 13"/>
          <p:cNvSpPr txBox="1">
            <a:spLocks noChangeArrowheads="1"/>
          </p:cNvSpPr>
          <p:nvPr/>
        </p:nvSpPr>
        <p:spPr bwMode="auto">
          <a:xfrm>
            <a:off x="996950" y="336391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sp>
        <p:nvSpPr>
          <p:cNvPr id="396302" name="Text Box 14"/>
          <p:cNvSpPr txBox="1">
            <a:spLocks noChangeArrowheads="1"/>
          </p:cNvSpPr>
          <p:nvPr/>
        </p:nvSpPr>
        <p:spPr bwMode="auto">
          <a:xfrm>
            <a:off x="996950" y="5594350"/>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396303" name="Picture 15"/>
          <p:cNvPicPr>
            <a:picLocks noChangeAspect="1" noChangeArrowheads="1"/>
          </p:cNvPicPr>
          <p:nvPr/>
        </p:nvPicPr>
        <p:blipFill>
          <a:blip r:embed="rId5" cstate="print"/>
          <a:srcRect/>
          <a:stretch>
            <a:fillRect/>
          </a:stretch>
        </p:blipFill>
        <p:spPr bwMode="auto">
          <a:xfrm>
            <a:off x="1019175" y="3744913"/>
            <a:ext cx="6981825" cy="180975"/>
          </a:xfrm>
          <a:prstGeom prst="rect">
            <a:avLst/>
          </a:prstGeom>
          <a:noFill/>
          <a:ln w="25400">
            <a:noFill/>
            <a:miter lim="800000"/>
            <a:headEnd type="none" w="sm" len="sm"/>
            <a:tailEnd type="none" w="sm" len="sm"/>
          </a:ln>
          <a:effectLst/>
        </p:spPr>
      </p:pic>
      <p:sp>
        <p:nvSpPr>
          <p:cNvPr id="396304" name="Rectangle 16"/>
          <p:cNvSpPr>
            <a:spLocks noChangeArrowheads="1"/>
          </p:cNvSpPr>
          <p:nvPr/>
        </p:nvSpPr>
        <p:spPr bwMode="blackWhite">
          <a:xfrm>
            <a:off x="6642100" y="1911350"/>
            <a:ext cx="619125" cy="219075"/>
          </a:xfrm>
          <a:prstGeom prst="rect">
            <a:avLst/>
          </a:prstGeom>
          <a:noFill/>
          <a:ln w="28575">
            <a:solidFill>
              <a:schemeClr val="hlink"/>
            </a:solidFill>
            <a:miter lim="800000"/>
            <a:headEnd/>
            <a:tailEnd/>
          </a:ln>
          <a:effectLst/>
        </p:spPr>
        <p:txBody>
          <a:bodyPr wrap="none" anchor="ctr"/>
          <a:lstStyle/>
          <a:p>
            <a:endParaRPr lang="en-US"/>
          </a:p>
        </p:txBody>
      </p:sp>
      <p:sp>
        <p:nvSpPr>
          <p:cNvPr id="396305" name="Rectangle 17"/>
          <p:cNvSpPr>
            <a:spLocks noChangeArrowheads="1"/>
          </p:cNvSpPr>
          <p:nvPr/>
        </p:nvSpPr>
        <p:spPr bwMode="ltGray">
          <a:xfrm>
            <a:off x="5043488" y="2686050"/>
            <a:ext cx="2638425" cy="193675"/>
          </a:xfrm>
          <a:prstGeom prst="rect">
            <a:avLst/>
          </a:prstGeom>
          <a:noFill/>
          <a:ln w="28575">
            <a:solidFill>
              <a:schemeClr val="hlink"/>
            </a:solidFill>
            <a:miter lim="800000"/>
            <a:headEnd/>
            <a:tailEnd/>
          </a:ln>
          <a:effectLst/>
        </p:spPr>
        <p:txBody>
          <a:bodyPr wrap="none" anchor="ctr"/>
          <a:lstStyle/>
          <a:p>
            <a:endParaRPr lang="en-US"/>
          </a:p>
        </p:txBody>
      </p:sp>
      <p:pic>
        <p:nvPicPr>
          <p:cNvPr id="396306" name="Picture 18"/>
          <p:cNvPicPr>
            <a:picLocks noChangeAspect="1" noChangeArrowheads="1"/>
          </p:cNvPicPr>
          <p:nvPr/>
        </p:nvPicPr>
        <p:blipFill>
          <a:blip r:embed="rId5" cstate="print"/>
          <a:srcRect/>
          <a:stretch>
            <a:fillRect/>
          </a:stretch>
        </p:blipFill>
        <p:spPr bwMode="auto">
          <a:xfrm>
            <a:off x="1019175" y="5975350"/>
            <a:ext cx="6981825" cy="180975"/>
          </a:xfrm>
          <a:prstGeom prst="rect">
            <a:avLst/>
          </a:prstGeom>
          <a:noFill/>
          <a:ln w="25400">
            <a:noFill/>
            <a:miter lim="800000"/>
            <a:headEnd type="none" w="sm" len="sm"/>
            <a:tailEnd type="none" w="sm" len="sm"/>
          </a:ln>
          <a:effectLst/>
        </p:spPr>
      </p:pic>
      <p:sp>
        <p:nvSpPr>
          <p:cNvPr id="396307" name="Rectangle 19"/>
          <p:cNvSpPr>
            <a:spLocks noChangeArrowheads="1"/>
          </p:cNvSpPr>
          <p:nvPr/>
        </p:nvSpPr>
        <p:spPr bwMode="ltGray">
          <a:xfrm>
            <a:off x="4527550" y="4946650"/>
            <a:ext cx="2479675" cy="198438"/>
          </a:xfrm>
          <a:prstGeom prst="rect">
            <a:avLst/>
          </a:prstGeom>
          <a:noFill/>
          <a:ln w="28575">
            <a:solidFill>
              <a:srgbClr val="FF5050"/>
            </a:solidFill>
            <a:miter lim="800000"/>
            <a:headEnd/>
            <a:tailEnd/>
          </a:ln>
          <a:effectLst/>
        </p:spPr>
        <p:txBody>
          <a:bodyPr wrap="none" anchor="ctr"/>
          <a:lstStyle/>
          <a:p>
            <a:endParaRPr lang="en-US"/>
          </a:p>
        </p:txBody>
      </p:sp>
      <p:sp>
        <p:nvSpPr>
          <p:cNvPr id="396308" name="Rectangle 20"/>
          <p:cNvSpPr>
            <a:spLocks noChangeArrowheads="1"/>
          </p:cNvSpPr>
          <p:nvPr/>
        </p:nvSpPr>
        <p:spPr bwMode="blackWhite">
          <a:xfrm>
            <a:off x="5953125" y="4133850"/>
            <a:ext cx="2079625" cy="231775"/>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40" name="Rectangle 4"/>
          <p:cNvSpPr>
            <a:spLocks noGrp="1" noChangeArrowheads="1"/>
          </p:cNvSpPr>
          <p:nvPr>
            <p:ph type="title"/>
          </p:nvPr>
        </p:nvSpPr>
        <p:spPr/>
        <p:txBody>
          <a:bodyPr/>
          <a:lstStyle/>
          <a:p>
            <a:r>
              <a:rPr lang="en-US"/>
              <a:t>Concatenation Operator</a:t>
            </a:r>
          </a:p>
        </p:txBody>
      </p:sp>
      <p:sp>
        <p:nvSpPr>
          <p:cNvPr id="398341" name="Rectangle 5"/>
          <p:cNvSpPr>
            <a:spLocks noGrp="1" noChangeArrowheads="1"/>
          </p:cNvSpPr>
          <p:nvPr>
            <p:ph type="body" idx="1"/>
          </p:nvPr>
        </p:nvSpPr>
        <p:spPr>
          <a:xfrm>
            <a:off x="863600" y="1816100"/>
            <a:ext cx="7366000" cy="1853841"/>
          </a:xfrm>
        </p:spPr>
        <p:txBody>
          <a:bodyPr/>
          <a:lstStyle/>
          <a:p>
            <a:r>
              <a:rPr lang="en-US" dirty="0"/>
              <a:t>A concatenation operator:</a:t>
            </a:r>
          </a:p>
          <a:p>
            <a:pPr lvl="1"/>
            <a:r>
              <a:rPr lang="en-US" dirty="0"/>
              <a:t>Links columns or character strings to other columns </a:t>
            </a:r>
          </a:p>
          <a:p>
            <a:pPr lvl="1"/>
            <a:r>
              <a:rPr lang="en-US" dirty="0" smtClean="0"/>
              <a:t>Creates </a:t>
            </a:r>
            <a:r>
              <a:rPr lang="en-US" dirty="0"/>
              <a:t>a resultant column that is a character expression</a:t>
            </a:r>
          </a:p>
        </p:txBody>
      </p:sp>
      <p:sp>
        <p:nvSpPr>
          <p:cNvPr id="398342" name="Rectangle 6"/>
          <p:cNvSpPr>
            <a:spLocks noChangeArrowheads="1"/>
          </p:cNvSpPr>
          <p:nvPr/>
        </p:nvSpPr>
        <p:spPr bwMode="blackGray">
          <a:xfrm>
            <a:off x="876300" y="4149725"/>
            <a:ext cx="7277100" cy="7413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dirty="0">
                <a:latin typeface="Courier New" pitchFamily="49" charset="0"/>
              </a:rPr>
              <a:t>SELECT	</a:t>
            </a:r>
            <a:r>
              <a:rPr lang="en-US" sz="1800" dirty="0" err="1" smtClean="0">
                <a:latin typeface="Courier New" pitchFamily="49" charset="0"/>
              </a:rPr>
              <a:t>concat</a:t>
            </a:r>
            <a:r>
              <a:rPr lang="en-US" sz="1800" dirty="0" smtClean="0">
                <a:latin typeface="Courier New" pitchFamily="49" charset="0"/>
              </a:rPr>
              <a:t>(</a:t>
            </a:r>
            <a:r>
              <a:rPr lang="en-US" sz="1800" dirty="0" err="1" smtClean="0">
                <a:latin typeface="Courier New" pitchFamily="49" charset="0"/>
              </a:rPr>
              <a:t>last_name,job_id</a:t>
            </a:r>
            <a:r>
              <a:rPr lang="en-US" sz="1800" dirty="0" smtClean="0">
                <a:latin typeface="Courier New" pitchFamily="49" charset="0"/>
              </a:rPr>
              <a:t>) </a:t>
            </a:r>
            <a:r>
              <a:rPr lang="en-US" sz="1800" dirty="0">
                <a:latin typeface="Courier New" pitchFamily="49" charset="0"/>
              </a:rPr>
              <a:t>AS "Employees"</a:t>
            </a:r>
          </a:p>
          <a:p>
            <a:pPr algn="l" eaLnBrk="0" hangingPunct="0">
              <a:buClrTx/>
              <a:buFontTx/>
              <a:buNone/>
              <a:tabLst>
                <a:tab pos="1200150" algn="l"/>
              </a:tabLst>
            </a:pPr>
            <a:r>
              <a:rPr lang="en-US" sz="1800" dirty="0">
                <a:latin typeface="Courier New" pitchFamily="49" charset="0"/>
              </a:rPr>
              <a:t>FROM 	employees;</a:t>
            </a:r>
            <a:endParaRPr lang="en-US" sz="1800" dirty="0">
              <a:solidFill>
                <a:srgbClr val="000000"/>
              </a:solidFill>
              <a:latin typeface="Courier New" pitchFamily="49" charset="0"/>
            </a:endParaRPr>
          </a:p>
        </p:txBody>
      </p:sp>
      <p:grpSp>
        <p:nvGrpSpPr>
          <p:cNvPr id="398348" name="Group 12"/>
          <p:cNvGrpSpPr>
            <a:grpSpLocks/>
          </p:cNvGrpSpPr>
          <p:nvPr/>
        </p:nvGrpSpPr>
        <p:grpSpPr bwMode="auto">
          <a:xfrm>
            <a:off x="893763" y="5064125"/>
            <a:ext cx="7221537" cy="1152525"/>
            <a:chOff x="587" y="3190"/>
            <a:chExt cx="4549" cy="726"/>
          </a:xfrm>
        </p:grpSpPr>
        <p:sp>
          <p:nvSpPr>
            <p:cNvPr id="398344" name="Text Box 8"/>
            <p:cNvSpPr txBox="1">
              <a:spLocks noChangeArrowheads="1"/>
            </p:cNvSpPr>
            <p:nvPr/>
          </p:nvSpPr>
          <p:spPr bwMode="auto">
            <a:xfrm>
              <a:off x="606" y="3564"/>
              <a:ext cx="231" cy="246"/>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398345" name="Picture 9"/>
            <p:cNvPicPr>
              <a:picLocks noChangeAspect="1" noChangeArrowheads="1"/>
            </p:cNvPicPr>
            <p:nvPr/>
          </p:nvPicPr>
          <p:blipFill>
            <a:blip r:embed="rId3" cstate="print"/>
            <a:srcRect/>
            <a:stretch>
              <a:fillRect/>
            </a:stretch>
          </p:blipFill>
          <p:spPr bwMode="auto">
            <a:xfrm>
              <a:off x="617" y="3802"/>
              <a:ext cx="4398" cy="114"/>
            </a:xfrm>
            <a:prstGeom prst="rect">
              <a:avLst/>
            </a:prstGeom>
            <a:noFill/>
            <a:ln w="25400">
              <a:noFill/>
              <a:miter lim="800000"/>
              <a:headEnd type="none" w="sm" len="sm"/>
              <a:tailEnd type="none" w="sm" len="sm"/>
            </a:ln>
            <a:effectLst/>
          </p:spPr>
        </p:pic>
        <p:pic>
          <p:nvPicPr>
            <p:cNvPr id="398346" name="Picture 10" descr="D:\Temp\03.GIF"/>
            <p:cNvPicPr>
              <a:picLocks noChangeAspect="1" noChangeArrowheads="1"/>
            </p:cNvPicPr>
            <p:nvPr/>
          </p:nvPicPr>
          <p:blipFill>
            <a:blip r:embed="rId4" cstate="print"/>
            <a:srcRect/>
            <a:stretch>
              <a:fillRect/>
            </a:stretch>
          </p:blipFill>
          <p:spPr bwMode="auto">
            <a:xfrm>
              <a:off x="587" y="3190"/>
              <a:ext cx="4549" cy="520"/>
            </a:xfrm>
            <a:prstGeom prst="rect">
              <a:avLst/>
            </a:prstGeom>
            <a:noFill/>
          </p:spPr>
        </p:pic>
      </p:gr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6" name="Rectangle 4"/>
          <p:cNvSpPr>
            <a:spLocks noGrp="1" noChangeArrowheads="1"/>
          </p:cNvSpPr>
          <p:nvPr>
            <p:ph type="title"/>
          </p:nvPr>
        </p:nvSpPr>
        <p:spPr/>
        <p:txBody>
          <a:bodyPr/>
          <a:lstStyle/>
          <a:p>
            <a:r>
              <a:rPr lang="en-US"/>
              <a:t>Literal Character Strings</a:t>
            </a:r>
          </a:p>
        </p:txBody>
      </p:sp>
      <p:sp>
        <p:nvSpPr>
          <p:cNvPr id="402437" name="Rectangle 5"/>
          <p:cNvSpPr>
            <a:spLocks noGrp="1" noChangeArrowheads="1"/>
          </p:cNvSpPr>
          <p:nvPr>
            <p:ph type="body" idx="1"/>
          </p:nvPr>
        </p:nvSpPr>
        <p:spPr>
          <a:xfrm>
            <a:off x="863600" y="1816100"/>
            <a:ext cx="7366000" cy="2168525"/>
          </a:xfrm>
        </p:spPr>
        <p:txBody>
          <a:bodyPr/>
          <a:lstStyle/>
          <a:p>
            <a:pPr lvl="1"/>
            <a:r>
              <a:rPr lang="en-US"/>
              <a:t>A literal is a character, a number, or a date that is included in the </a:t>
            </a:r>
            <a:r>
              <a:rPr lang="en-US">
                <a:latin typeface="Courier New" pitchFamily="49" charset="0"/>
              </a:rPr>
              <a:t>SELECT</a:t>
            </a:r>
            <a:r>
              <a:rPr lang="en-US"/>
              <a:t> statement.</a:t>
            </a:r>
          </a:p>
          <a:p>
            <a:pPr lvl="1"/>
            <a:r>
              <a:rPr lang="en-US"/>
              <a:t>Date and character literal values must be enclosed by single quotation marks.</a:t>
            </a:r>
          </a:p>
          <a:p>
            <a:pPr lvl="1"/>
            <a:r>
              <a:rPr lang="en-US"/>
              <a:t>Each character string is output once for each</a:t>
            </a:r>
            <a:br>
              <a:rPr lang="en-US"/>
            </a:br>
            <a:r>
              <a:rPr lang="en-US"/>
              <a:t>row returned.</a:t>
            </a: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3" name="Rectangle 3"/>
          <p:cNvSpPr>
            <a:spLocks noGrp="1" noChangeArrowheads="1"/>
          </p:cNvSpPr>
          <p:nvPr>
            <p:ph type="title"/>
          </p:nvPr>
        </p:nvSpPr>
        <p:spPr>
          <a:xfrm>
            <a:off x="731838" y="530225"/>
            <a:ext cx="7618412" cy="881063"/>
          </a:xfrm>
          <a:noFill/>
          <a:ln/>
        </p:spPr>
        <p:txBody>
          <a:bodyPr lIns="92075" tIns="46038" rIns="92075" bIns="46038"/>
          <a:lstStyle/>
          <a:p>
            <a:r>
              <a:rPr lang="en-US"/>
              <a:t>Using Literal Character Strings</a:t>
            </a:r>
          </a:p>
        </p:txBody>
      </p:sp>
      <p:sp>
        <p:nvSpPr>
          <p:cNvPr id="404486" name="Text Box 6"/>
          <p:cNvSpPr txBox="1">
            <a:spLocks noChangeArrowheads="1"/>
          </p:cNvSpPr>
          <p:nvPr/>
        </p:nvSpPr>
        <p:spPr bwMode="auto">
          <a:xfrm>
            <a:off x="1031875" y="4886325"/>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404487" name="Picture 7"/>
          <p:cNvPicPr>
            <a:picLocks noChangeAspect="1" noChangeArrowheads="1"/>
          </p:cNvPicPr>
          <p:nvPr/>
        </p:nvPicPr>
        <p:blipFill>
          <a:blip r:embed="rId3" cstate="print"/>
          <a:srcRect/>
          <a:stretch>
            <a:fillRect/>
          </a:stretch>
        </p:blipFill>
        <p:spPr bwMode="gray">
          <a:xfrm>
            <a:off x="1036638" y="3076575"/>
            <a:ext cx="6934200" cy="1971675"/>
          </a:xfrm>
          <a:prstGeom prst="rect">
            <a:avLst/>
          </a:prstGeom>
          <a:noFill/>
          <a:ln w="25400">
            <a:noFill/>
            <a:miter lim="800000"/>
            <a:headEnd type="none" w="sm" len="sm"/>
            <a:tailEnd type="none" w="sm" len="sm"/>
          </a:ln>
          <a:effectLst/>
        </p:spPr>
      </p:pic>
      <p:pic>
        <p:nvPicPr>
          <p:cNvPr id="404488" name="Picture 8"/>
          <p:cNvPicPr>
            <a:picLocks noChangeAspect="1" noChangeArrowheads="1"/>
          </p:cNvPicPr>
          <p:nvPr/>
        </p:nvPicPr>
        <p:blipFill>
          <a:blip r:embed="rId4" cstate="print"/>
          <a:srcRect/>
          <a:stretch>
            <a:fillRect/>
          </a:stretch>
        </p:blipFill>
        <p:spPr bwMode="auto">
          <a:xfrm>
            <a:off x="1036638" y="5267325"/>
            <a:ext cx="6981825" cy="180975"/>
          </a:xfrm>
          <a:prstGeom prst="rect">
            <a:avLst/>
          </a:prstGeom>
          <a:noFill/>
          <a:ln w="25400">
            <a:noFill/>
            <a:miter lim="800000"/>
            <a:headEnd type="none" w="sm" len="sm"/>
            <a:tailEnd type="none" w="sm" len="sm"/>
          </a:ln>
          <a:effectLst/>
        </p:spPr>
      </p:pic>
      <p:sp>
        <p:nvSpPr>
          <p:cNvPr id="404490" name="Rectangle 10"/>
          <p:cNvSpPr>
            <a:spLocks noChangeArrowheads="1"/>
          </p:cNvSpPr>
          <p:nvPr/>
        </p:nvSpPr>
        <p:spPr bwMode="blackGray">
          <a:xfrm>
            <a:off x="876300" y="1919288"/>
            <a:ext cx="7277100" cy="1071562"/>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dirty="0">
                <a:solidFill>
                  <a:srgbClr val="000000"/>
                </a:solidFill>
                <a:latin typeface="Courier New" pitchFamily="49" charset="0"/>
              </a:rPr>
              <a:t>SELECT </a:t>
            </a:r>
            <a:r>
              <a:rPr lang="en-US" sz="1800" dirty="0" err="1" smtClean="0">
                <a:solidFill>
                  <a:srgbClr val="000000"/>
                </a:solidFill>
                <a:latin typeface="Courier New" pitchFamily="49" charset="0"/>
              </a:rPr>
              <a:t>concat</a:t>
            </a:r>
            <a:r>
              <a:rPr lang="en-US" sz="1800" dirty="0" smtClean="0">
                <a:solidFill>
                  <a:srgbClr val="000000"/>
                </a:solidFill>
                <a:latin typeface="Courier New" pitchFamily="49" charset="0"/>
              </a:rPr>
              <a:t>(</a:t>
            </a:r>
            <a:r>
              <a:rPr lang="en-US" sz="1800" dirty="0" err="1" smtClean="0">
                <a:solidFill>
                  <a:srgbClr val="000000"/>
                </a:solidFill>
                <a:latin typeface="Courier New" pitchFamily="49" charset="0"/>
              </a:rPr>
              <a:t>last_name</a:t>
            </a:r>
            <a:r>
              <a:rPr lang="en-US" sz="1800" dirty="0" smtClean="0">
                <a:solidFill>
                  <a:srgbClr val="000000"/>
                </a:solidFill>
                <a:latin typeface="Courier New" pitchFamily="49" charset="0"/>
              </a:rPr>
              <a:t> ,' </a:t>
            </a:r>
            <a:r>
              <a:rPr lang="en-US" sz="1800" dirty="0">
                <a:solidFill>
                  <a:srgbClr val="000000"/>
                </a:solidFill>
                <a:latin typeface="Courier New" pitchFamily="49" charset="0"/>
              </a:rPr>
              <a:t>is a </a:t>
            </a:r>
            <a:r>
              <a:rPr lang="en-US" sz="1800" dirty="0" smtClean="0">
                <a:solidFill>
                  <a:srgbClr val="000000"/>
                </a:solidFill>
                <a:latin typeface="Courier New" pitchFamily="49" charset="0"/>
              </a:rPr>
              <a:t>‘,</a:t>
            </a:r>
            <a:r>
              <a:rPr lang="en-US" sz="1800" dirty="0" err="1" smtClean="0">
                <a:solidFill>
                  <a:srgbClr val="000000"/>
                </a:solidFill>
                <a:latin typeface="Courier New" pitchFamily="49" charset="0"/>
              </a:rPr>
              <a:t>job_id</a:t>
            </a:r>
            <a:r>
              <a:rPr lang="en-US" sz="1800" dirty="0" smtClean="0">
                <a:solidFill>
                  <a:srgbClr val="000000"/>
                </a:solidFill>
                <a:latin typeface="Courier New" pitchFamily="49" charset="0"/>
              </a:rPr>
              <a:t>) </a:t>
            </a:r>
            <a:endParaRPr lang="en-US" sz="1800" dirty="0">
              <a:solidFill>
                <a:srgbClr val="000000"/>
              </a:solidFill>
              <a:latin typeface="Courier New" pitchFamily="49" charset="0"/>
            </a:endParaRPr>
          </a:p>
          <a:p>
            <a:pPr algn="l" eaLnBrk="0" hangingPunct="0">
              <a:buClrTx/>
              <a:buFontTx/>
              <a:buNone/>
              <a:tabLst>
                <a:tab pos="1200150" algn="l"/>
              </a:tabLst>
            </a:pPr>
            <a:r>
              <a:rPr lang="en-US" sz="1800" dirty="0">
                <a:solidFill>
                  <a:srgbClr val="000000"/>
                </a:solidFill>
                <a:latin typeface="Courier New" pitchFamily="49" charset="0"/>
              </a:rPr>
              <a:t>       AS "Employee Details"</a:t>
            </a:r>
          </a:p>
          <a:p>
            <a:pPr algn="l" eaLnBrk="0" hangingPunct="0">
              <a:buClrTx/>
              <a:buFontTx/>
              <a:buNone/>
              <a:tabLst>
                <a:tab pos="1200150" algn="l"/>
              </a:tabLst>
            </a:pPr>
            <a:r>
              <a:rPr lang="en-US" sz="1800" dirty="0">
                <a:solidFill>
                  <a:srgbClr val="000000"/>
                </a:solidFill>
                <a:latin typeface="Courier New" pitchFamily="49" charset="0"/>
              </a:rPr>
              <a:t>FROM   employees;</a:t>
            </a:r>
          </a:p>
        </p:txBody>
      </p:sp>
      <p:sp>
        <p:nvSpPr>
          <p:cNvPr id="404485" name="Rectangle 5"/>
          <p:cNvSpPr>
            <a:spLocks noChangeArrowheads="1"/>
          </p:cNvSpPr>
          <p:nvPr/>
        </p:nvSpPr>
        <p:spPr bwMode="blackWhite">
          <a:xfrm>
            <a:off x="3522663" y="2019300"/>
            <a:ext cx="1146175" cy="309563"/>
          </a:xfrm>
          <a:prstGeom prst="rect">
            <a:avLst/>
          </a:prstGeom>
          <a:noFill/>
          <a:ln w="25400">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6" name="Rectangle 8"/>
          <p:cNvSpPr>
            <a:spLocks noGrp="1" noChangeArrowheads="1"/>
          </p:cNvSpPr>
          <p:nvPr>
            <p:ph type="title"/>
          </p:nvPr>
        </p:nvSpPr>
        <p:spPr/>
        <p:txBody>
          <a:bodyPr/>
          <a:lstStyle/>
          <a:p>
            <a:r>
              <a:rPr lang="en-US"/>
              <a:t>Duplicate Rows</a:t>
            </a:r>
          </a:p>
        </p:txBody>
      </p:sp>
      <p:sp>
        <p:nvSpPr>
          <p:cNvPr id="406537" name="Rectangle 9"/>
          <p:cNvSpPr>
            <a:spLocks noGrp="1" noChangeArrowheads="1"/>
          </p:cNvSpPr>
          <p:nvPr>
            <p:ph type="body" idx="1"/>
          </p:nvPr>
        </p:nvSpPr>
        <p:spPr>
          <a:xfrm>
            <a:off x="863600" y="1816100"/>
            <a:ext cx="7366000" cy="695325"/>
          </a:xfrm>
        </p:spPr>
        <p:txBody>
          <a:bodyPr/>
          <a:lstStyle/>
          <a:p>
            <a:r>
              <a:rPr lang="en-US"/>
              <a:t>The default display of queries is all rows, including duplicate rows.</a:t>
            </a:r>
          </a:p>
        </p:txBody>
      </p:sp>
      <p:sp>
        <p:nvSpPr>
          <p:cNvPr id="406532" name="Rectangle 4"/>
          <p:cNvSpPr>
            <a:spLocks noChangeArrowheads="1"/>
          </p:cNvSpPr>
          <p:nvPr/>
        </p:nvSpPr>
        <p:spPr bwMode="blackGray">
          <a:xfrm>
            <a:off x="876300" y="2574925"/>
            <a:ext cx="7286625" cy="7016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department_id</a:t>
            </a:r>
          </a:p>
          <a:p>
            <a:pPr algn="l" eaLnBrk="0" hangingPunct="0">
              <a:buClrTx/>
              <a:buFontTx/>
              <a:buNone/>
              <a:tabLst>
                <a:tab pos="1200150" algn="l"/>
              </a:tabLst>
            </a:pPr>
            <a:r>
              <a:rPr lang="en-US" sz="1800">
                <a:solidFill>
                  <a:srgbClr val="000000"/>
                </a:solidFill>
                <a:latin typeface="Courier New" pitchFamily="49" charset="0"/>
              </a:rPr>
              <a:t>FROM   employees;</a:t>
            </a:r>
          </a:p>
        </p:txBody>
      </p:sp>
      <p:grpSp>
        <p:nvGrpSpPr>
          <p:cNvPr id="406539" name="Group 11"/>
          <p:cNvGrpSpPr>
            <a:grpSpLocks/>
          </p:cNvGrpSpPr>
          <p:nvPr/>
        </p:nvGrpSpPr>
        <p:grpSpPr bwMode="auto">
          <a:xfrm>
            <a:off x="874713" y="3314700"/>
            <a:ext cx="7273925" cy="1160463"/>
            <a:chOff x="593" y="2064"/>
            <a:chExt cx="4582" cy="731"/>
          </a:xfrm>
        </p:grpSpPr>
        <p:sp>
          <p:nvSpPr>
            <p:cNvPr id="406533" name="Text Box 5"/>
            <p:cNvSpPr txBox="1">
              <a:spLocks noChangeArrowheads="1"/>
            </p:cNvSpPr>
            <p:nvPr/>
          </p:nvSpPr>
          <p:spPr bwMode="auto">
            <a:xfrm>
              <a:off x="613" y="2441"/>
              <a:ext cx="231" cy="246"/>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406535" name="Picture 7"/>
            <p:cNvPicPr>
              <a:picLocks noChangeAspect="1" noChangeArrowheads="1"/>
            </p:cNvPicPr>
            <p:nvPr/>
          </p:nvPicPr>
          <p:blipFill>
            <a:blip r:embed="rId3" cstate="print"/>
            <a:srcRect/>
            <a:stretch>
              <a:fillRect/>
            </a:stretch>
          </p:blipFill>
          <p:spPr bwMode="auto">
            <a:xfrm>
              <a:off x="615" y="2681"/>
              <a:ext cx="4398" cy="114"/>
            </a:xfrm>
            <a:prstGeom prst="rect">
              <a:avLst/>
            </a:prstGeom>
            <a:noFill/>
            <a:ln w="25400">
              <a:noFill/>
              <a:miter lim="800000"/>
              <a:headEnd type="none" w="sm" len="sm"/>
              <a:tailEnd type="none" w="sm" len="sm"/>
            </a:ln>
            <a:effectLst/>
          </p:spPr>
        </p:pic>
        <p:pic>
          <p:nvPicPr>
            <p:cNvPr id="406538" name="Picture 10" descr="D:\Temp\04.GIF"/>
            <p:cNvPicPr>
              <a:picLocks noChangeAspect="1" noChangeArrowheads="1"/>
            </p:cNvPicPr>
            <p:nvPr/>
          </p:nvPicPr>
          <p:blipFill>
            <a:blip r:embed="rId4" cstate="print"/>
            <a:srcRect/>
            <a:stretch>
              <a:fillRect/>
            </a:stretch>
          </p:blipFill>
          <p:spPr bwMode="auto">
            <a:xfrm>
              <a:off x="593" y="2064"/>
              <a:ext cx="4582" cy="518"/>
            </a:xfrm>
            <a:prstGeom prst="rect">
              <a:avLst/>
            </a:prstGeom>
            <a:noFill/>
          </p:spPr>
        </p:pic>
      </p:grpSp>
      <p:sp>
        <p:nvSpPr>
          <p:cNvPr id="406540" name="Rectangle 12"/>
          <p:cNvSpPr>
            <a:spLocks noChangeArrowheads="1"/>
          </p:cNvSpPr>
          <p:nvPr/>
        </p:nvSpPr>
        <p:spPr bwMode="blackGray">
          <a:xfrm>
            <a:off x="876300" y="4484688"/>
            <a:ext cx="7286625" cy="7016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DISTINCT department_id</a:t>
            </a:r>
          </a:p>
          <a:p>
            <a:pPr algn="l" eaLnBrk="0" hangingPunct="0">
              <a:buClrTx/>
              <a:buFontTx/>
              <a:buNone/>
              <a:tabLst>
                <a:tab pos="1200150" algn="l"/>
              </a:tabLst>
            </a:pPr>
            <a:r>
              <a:rPr lang="en-US" sz="1800">
                <a:solidFill>
                  <a:srgbClr val="000000"/>
                </a:solidFill>
                <a:latin typeface="Courier New" pitchFamily="49" charset="0"/>
              </a:rPr>
              <a:t>FROM   employees;</a:t>
            </a:r>
          </a:p>
        </p:txBody>
      </p:sp>
      <p:sp>
        <p:nvSpPr>
          <p:cNvPr id="406541" name="Rectangle 13"/>
          <p:cNvSpPr>
            <a:spLocks noChangeArrowheads="1"/>
          </p:cNvSpPr>
          <p:nvPr/>
        </p:nvSpPr>
        <p:spPr bwMode="blackWhite">
          <a:xfrm>
            <a:off x="1895475" y="4554538"/>
            <a:ext cx="1295400" cy="250825"/>
          </a:xfrm>
          <a:prstGeom prst="rect">
            <a:avLst/>
          </a:prstGeom>
          <a:noFill/>
          <a:ln w="25400">
            <a:solidFill>
              <a:schemeClr val="hlink"/>
            </a:solidFill>
            <a:miter lim="800000"/>
            <a:headEnd/>
            <a:tailEnd/>
          </a:ln>
          <a:effectLst/>
        </p:spPr>
        <p:txBody>
          <a:bodyPr wrap="none" anchor="ctr"/>
          <a:lstStyle/>
          <a:p>
            <a:endParaRPr lang="en-US"/>
          </a:p>
        </p:txBody>
      </p:sp>
      <p:pic>
        <p:nvPicPr>
          <p:cNvPr id="406542" name="Picture 14" descr="D:\Temp\05.GIF"/>
          <p:cNvPicPr>
            <a:picLocks noChangeAspect="1" noChangeArrowheads="1"/>
          </p:cNvPicPr>
          <p:nvPr/>
        </p:nvPicPr>
        <p:blipFill>
          <a:blip r:embed="rId5" cstate="print"/>
          <a:srcRect/>
          <a:stretch>
            <a:fillRect/>
          </a:stretch>
        </p:blipFill>
        <p:spPr bwMode="auto">
          <a:xfrm>
            <a:off x="931863" y="5226050"/>
            <a:ext cx="7191375" cy="803275"/>
          </a:xfrm>
          <a:prstGeom prst="rect">
            <a:avLst/>
          </a:prstGeom>
          <a:noFill/>
        </p:spPr>
      </p:pic>
      <p:pic>
        <p:nvPicPr>
          <p:cNvPr id="406543" name="Picture 15"/>
          <p:cNvPicPr>
            <a:picLocks noChangeAspect="1" noChangeArrowheads="1"/>
          </p:cNvPicPr>
          <p:nvPr/>
        </p:nvPicPr>
        <p:blipFill>
          <a:blip r:embed="rId6" cstate="print"/>
          <a:srcRect/>
          <a:stretch>
            <a:fillRect/>
          </a:stretch>
        </p:blipFill>
        <p:spPr bwMode="auto">
          <a:xfrm>
            <a:off x="982663" y="6156325"/>
            <a:ext cx="6956425" cy="190500"/>
          </a:xfrm>
          <a:prstGeom prst="rect">
            <a:avLst/>
          </a:prstGeom>
          <a:noFill/>
          <a:ln w="25400">
            <a:noFill/>
            <a:miter lim="800000"/>
            <a:headEnd type="none" w="sm" len="sm"/>
            <a:tailEnd type="none" w="sm" len="sm"/>
          </a:ln>
          <a:effectLst/>
        </p:spPr>
      </p:pic>
      <p:sp>
        <p:nvSpPr>
          <p:cNvPr id="406544" name="Text Box 16"/>
          <p:cNvSpPr txBox="1">
            <a:spLocks noChangeArrowheads="1"/>
          </p:cNvSpPr>
          <p:nvPr/>
        </p:nvSpPr>
        <p:spPr bwMode="auto">
          <a:xfrm>
            <a:off x="955675" y="583406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sp>
        <p:nvSpPr>
          <p:cNvPr id="406545" name="Oval 17"/>
          <p:cNvSpPr>
            <a:spLocks noChangeArrowheads="1"/>
          </p:cNvSpPr>
          <p:nvPr/>
        </p:nvSpPr>
        <p:spPr bwMode="blackWhite">
          <a:xfrm>
            <a:off x="7502525" y="2660650"/>
            <a:ext cx="490538" cy="493713"/>
          </a:xfrm>
          <a:prstGeom prst="ellipse">
            <a:avLst/>
          </a:prstGeom>
          <a:solidFill>
            <a:srgbClr val="CCCCFF"/>
          </a:solidFill>
          <a:ln w="28575">
            <a:solidFill>
              <a:srgbClr val="000000"/>
            </a:solidFill>
            <a:round/>
            <a:headEnd/>
            <a:tailEnd/>
          </a:ln>
          <a:effectLst/>
        </p:spPr>
        <p:txBody>
          <a:bodyPr wrap="none" lIns="46038" tIns="46038" rIns="46038" bIns="46038" anchor="ctr"/>
          <a:lstStyle/>
          <a:p>
            <a:pPr defTabSz="822325" eaLnBrk="0" hangingPunct="0">
              <a:lnSpc>
                <a:spcPct val="95000"/>
              </a:lnSpc>
              <a:buClrTx/>
              <a:buFontTx/>
              <a:buNone/>
            </a:pPr>
            <a:r>
              <a:rPr lang="en-US" sz="2400"/>
              <a:t>1</a:t>
            </a:r>
          </a:p>
        </p:txBody>
      </p:sp>
      <p:sp>
        <p:nvSpPr>
          <p:cNvPr id="406546" name="Oval 18"/>
          <p:cNvSpPr>
            <a:spLocks noChangeArrowheads="1"/>
          </p:cNvSpPr>
          <p:nvPr/>
        </p:nvSpPr>
        <p:spPr bwMode="blackWhite">
          <a:xfrm>
            <a:off x="7500938" y="4591050"/>
            <a:ext cx="493712" cy="493713"/>
          </a:xfrm>
          <a:prstGeom prst="ellipse">
            <a:avLst/>
          </a:prstGeom>
          <a:solidFill>
            <a:srgbClr val="CCCCFF"/>
          </a:solidFill>
          <a:ln w="28575">
            <a:solidFill>
              <a:srgbClr val="000000"/>
            </a:solidFill>
            <a:round/>
            <a:headEnd/>
            <a:tailEnd/>
          </a:ln>
          <a:effectLst/>
        </p:spPr>
        <p:txBody>
          <a:bodyPr wrap="none" lIns="46038" tIns="46038" rIns="46038" bIns="46038" anchor="ctr"/>
          <a:lstStyle/>
          <a:p>
            <a:pPr defTabSz="822325" eaLnBrk="0" hangingPunct="0">
              <a:lnSpc>
                <a:spcPct val="95000"/>
              </a:lnSpc>
              <a:buClrTx/>
              <a:buFontTx/>
              <a:buNone/>
            </a:pPr>
            <a:r>
              <a:rPr lang="en-US" sz="2400"/>
              <a:t>2</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9" name="Rectangle 7"/>
          <p:cNvSpPr>
            <a:spLocks noGrp="1" noChangeArrowheads="1"/>
          </p:cNvSpPr>
          <p:nvPr>
            <p:ph type="title"/>
          </p:nvPr>
        </p:nvSpPr>
        <p:spPr/>
        <p:txBody>
          <a:bodyPr/>
          <a:lstStyle/>
          <a:p>
            <a:r>
              <a:rPr lang="en-US"/>
              <a:t>Displaying Table Structure</a:t>
            </a:r>
          </a:p>
        </p:txBody>
      </p:sp>
      <p:sp>
        <p:nvSpPr>
          <p:cNvPr id="422915" name="Rectangle 3"/>
          <p:cNvSpPr>
            <a:spLocks noChangeArrowheads="1"/>
          </p:cNvSpPr>
          <p:nvPr/>
        </p:nvSpPr>
        <p:spPr bwMode="blackGray">
          <a:xfrm>
            <a:off x="876300" y="1831975"/>
            <a:ext cx="7277100" cy="3968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DESCRIBE employees</a:t>
            </a:r>
          </a:p>
        </p:txBody>
      </p:sp>
      <p:pic>
        <p:nvPicPr>
          <p:cNvPr id="422916" name="Picture 4"/>
          <p:cNvPicPr>
            <a:picLocks noChangeAspect="1" noChangeArrowheads="1"/>
          </p:cNvPicPr>
          <p:nvPr/>
        </p:nvPicPr>
        <p:blipFill>
          <a:blip r:embed="rId3" cstate="print"/>
          <a:srcRect/>
          <a:stretch>
            <a:fillRect/>
          </a:stretch>
        </p:blipFill>
        <p:spPr bwMode="gray">
          <a:xfrm>
            <a:off x="1047750" y="2365375"/>
            <a:ext cx="6953250" cy="2628900"/>
          </a:xfrm>
          <a:prstGeom prst="rect">
            <a:avLst/>
          </a:prstGeom>
          <a:noFill/>
          <a:ln w="25400">
            <a:noFill/>
            <a:miter lim="800000"/>
            <a:headEnd type="none" w="sm" len="sm"/>
            <a:tailEnd type="none" w="sm" len="sm"/>
          </a:ln>
          <a:effectLst/>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2" name="Rectangle 4"/>
          <p:cNvSpPr>
            <a:spLocks noGrp="1" noChangeArrowheads="1"/>
          </p:cNvSpPr>
          <p:nvPr>
            <p:ph type="title"/>
          </p:nvPr>
        </p:nvSpPr>
        <p:spPr/>
        <p:txBody>
          <a:bodyPr/>
          <a:lstStyle/>
          <a:p>
            <a:r>
              <a:rPr lang="en-US" dirty="0"/>
              <a:t>Objectives</a:t>
            </a:r>
          </a:p>
        </p:txBody>
      </p:sp>
      <p:sp>
        <p:nvSpPr>
          <p:cNvPr id="365573" name="Rectangle 5"/>
          <p:cNvSpPr>
            <a:spLocks noGrp="1" noChangeArrowheads="1"/>
          </p:cNvSpPr>
          <p:nvPr>
            <p:ph type="body" idx="1"/>
          </p:nvPr>
        </p:nvSpPr>
        <p:spPr>
          <a:xfrm>
            <a:off x="863600" y="1816100"/>
            <a:ext cx="7366000" cy="1515287"/>
          </a:xfrm>
        </p:spPr>
        <p:txBody>
          <a:bodyPr/>
          <a:lstStyle/>
          <a:p>
            <a:pPr>
              <a:spcBef>
                <a:spcPct val="0"/>
              </a:spcBef>
            </a:pPr>
            <a:r>
              <a:rPr lang="en-US" dirty="0"/>
              <a:t>After completing this lesson, you should be able to do the following:</a:t>
            </a:r>
          </a:p>
          <a:p>
            <a:pPr lvl="1"/>
            <a:r>
              <a:rPr lang="en-US" dirty="0"/>
              <a:t>List the capabilities of SQL </a:t>
            </a:r>
            <a:r>
              <a:rPr lang="en-US" dirty="0">
                <a:latin typeface="Courier New" pitchFamily="49" charset="0"/>
              </a:rPr>
              <a:t>SELECT</a:t>
            </a:r>
            <a:r>
              <a:rPr lang="en-US" dirty="0"/>
              <a:t> statements</a:t>
            </a:r>
          </a:p>
          <a:p>
            <a:pPr lvl="1"/>
            <a:r>
              <a:rPr lang="en-US" dirty="0"/>
              <a:t>Execute a basic </a:t>
            </a:r>
            <a:r>
              <a:rPr lang="en-US" dirty="0">
                <a:latin typeface="Courier New" pitchFamily="49" charset="0"/>
              </a:rPr>
              <a:t>SELECT</a:t>
            </a:r>
            <a:r>
              <a:rPr lang="en-US" dirty="0"/>
              <a:t> </a:t>
            </a:r>
            <a:r>
              <a:rPr lang="en-US" dirty="0" smtClean="0"/>
              <a:t>statement</a:t>
            </a:r>
            <a:endParaRPr lang="en-US" dirty="0"/>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29" name="Rectangle 25"/>
          <p:cNvSpPr>
            <a:spLocks noGrp="1" noChangeArrowheads="1"/>
          </p:cNvSpPr>
          <p:nvPr>
            <p:ph type="title"/>
          </p:nvPr>
        </p:nvSpPr>
        <p:spPr/>
        <p:txBody>
          <a:bodyPr/>
          <a:lstStyle/>
          <a:p>
            <a:r>
              <a:rPr lang="en-US"/>
              <a:t>Summary</a:t>
            </a:r>
          </a:p>
        </p:txBody>
      </p:sp>
      <p:sp>
        <p:nvSpPr>
          <p:cNvPr id="431130" name="Rectangle 26"/>
          <p:cNvSpPr>
            <a:spLocks noGrp="1" noChangeArrowheads="1"/>
          </p:cNvSpPr>
          <p:nvPr>
            <p:ph type="body" idx="1"/>
          </p:nvPr>
        </p:nvSpPr>
        <p:spPr>
          <a:xfrm>
            <a:off x="863600" y="1816100"/>
            <a:ext cx="7366000" cy="2186240"/>
          </a:xfrm>
        </p:spPr>
        <p:txBody>
          <a:bodyPr/>
          <a:lstStyle/>
          <a:p>
            <a:r>
              <a:rPr lang="en-US" dirty="0"/>
              <a:t>In this lesson, you should have learned how to: </a:t>
            </a:r>
          </a:p>
          <a:p>
            <a:pPr lvl="1"/>
            <a:r>
              <a:rPr lang="en-US" dirty="0"/>
              <a:t>Write a </a:t>
            </a:r>
            <a:r>
              <a:rPr lang="en-US" dirty="0">
                <a:latin typeface="Courier New" pitchFamily="49" charset="0"/>
              </a:rPr>
              <a:t>SELECT</a:t>
            </a:r>
            <a:r>
              <a:rPr lang="en-US" dirty="0"/>
              <a:t> statement that:</a:t>
            </a:r>
          </a:p>
          <a:p>
            <a:pPr lvl="2"/>
            <a:r>
              <a:rPr lang="en-US" dirty="0"/>
              <a:t>Returns all rows and columns from a table</a:t>
            </a:r>
          </a:p>
          <a:p>
            <a:pPr lvl="2"/>
            <a:r>
              <a:rPr lang="en-US" dirty="0"/>
              <a:t>Returns specified columns from a table</a:t>
            </a:r>
          </a:p>
          <a:p>
            <a:pPr lvl="2"/>
            <a:r>
              <a:rPr lang="en-US" dirty="0"/>
              <a:t>Uses column aliases to display more descriptive column </a:t>
            </a:r>
            <a:r>
              <a:rPr lang="en-US" dirty="0" smtClean="0"/>
              <a:t>headings</a:t>
            </a:r>
            <a:endParaRPr lang="en-US" dirty="0"/>
          </a:p>
        </p:txBody>
      </p:sp>
      <p:sp>
        <p:nvSpPr>
          <p:cNvPr id="431107" name="Rectangle 3"/>
          <p:cNvSpPr>
            <a:spLocks noChangeArrowheads="1"/>
          </p:cNvSpPr>
          <p:nvPr/>
        </p:nvSpPr>
        <p:spPr bwMode="blackGray">
          <a:xfrm>
            <a:off x="1050472" y="4442732"/>
            <a:ext cx="7277100" cy="9239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dirty="0">
                <a:solidFill>
                  <a:srgbClr val="000000"/>
                </a:solidFill>
                <a:latin typeface="Courier New" pitchFamily="49" charset="0"/>
              </a:rPr>
              <a:t>SELECT *|{[DISTINCT] </a:t>
            </a:r>
            <a:r>
              <a:rPr lang="en-US" sz="1800" i="1" dirty="0" err="1">
                <a:solidFill>
                  <a:srgbClr val="000000"/>
                </a:solidFill>
                <a:latin typeface="Courier New" pitchFamily="49" charset="0"/>
              </a:rPr>
              <a:t>column|expression</a:t>
            </a:r>
            <a:r>
              <a:rPr lang="en-US" sz="1800" dirty="0">
                <a:solidFill>
                  <a:srgbClr val="000000"/>
                </a:solidFill>
                <a:latin typeface="Courier New" pitchFamily="49" charset="0"/>
              </a:rPr>
              <a:t> [</a:t>
            </a:r>
            <a:r>
              <a:rPr lang="en-US" sz="1800" i="1" dirty="0">
                <a:solidFill>
                  <a:srgbClr val="000000"/>
                </a:solidFill>
                <a:latin typeface="Courier New" pitchFamily="49" charset="0"/>
              </a:rPr>
              <a:t>alias</a:t>
            </a:r>
            <a:r>
              <a:rPr lang="en-US" sz="1800" dirty="0">
                <a:solidFill>
                  <a:srgbClr val="000000"/>
                </a:solidFill>
                <a:latin typeface="Courier New" pitchFamily="49" charset="0"/>
              </a:rPr>
              <a:t>],...}</a:t>
            </a:r>
          </a:p>
          <a:p>
            <a:pPr algn="l" eaLnBrk="0" hangingPunct="0">
              <a:buClrTx/>
              <a:buFontTx/>
              <a:buNone/>
              <a:tabLst>
                <a:tab pos="1200150" algn="l"/>
              </a:tabLst>
            </a:pPr>
            <a:r>
              <a:rPr lang="en-US" sz="1800" dirty="0">
                <a:solidFill>
                  <a:srgbClr val="000000"/>
                </a:solidFill>
                <a:latin typeface="Courier New" pitchFamily="49" charset="0"/>
              </a:rPr>
              <a:t>FROM </a:t>
            </a:r>
            <a:r>
              <a:rPr lang="en-US" sz="1800" i="1" dirty="0">
                <a:solidFill>
                  <a:srgbClr val="000000"/>
                </a:solidFill>
                <a:latin typeface="Courier New" pitchFamily="49" charset="0"/>
              </a:rPr>
              <a:t>table;</a:t>
            </a: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60" name="Rectangle 8"/>
          <p:cNvSpPr>
            <a:spLocks noGrp="1" noChangeArrowheads="1"/>
          </p:cNvSpPr>
          <p:nvPr>
            <p:ph type="title"/>
          </p:nvPr>
        </p:nvSpPr>
        <p:spPr/>
        <p:txBody>
          <a:bodyPr/>
          <a:lstStyle/>
          <a:p>
            <a:r>
              <a:rPr lang="en-US"/>
              <a:t>Practice 1: Overview</a:t>
            </a:r>
            <a:endParaRPr lang="en-US">
              <a:solidFill>
                <a:schemeClr val="accent2"/>
              </a:solidFill>
            </a:endParaRPr>
          </a:p>
        </p:txBody>
      </p:sp>
      <p:sp>
        <p:nvSpPr>
          <p:cNvPr id="433161" name="Rectangle 9"/>
          <p:cNvSpPr>
            <a:spLocks noGrp="1" noChangeArrowheads="1"/>
          </p:cNvSpPr>
          <p:nvPr>
            <p:ph type="body" idx="1"/>
          </p:nvPr>
        </p:nvSpPr>
        <p:spPr>
          <a:xfrm>
            <a:off x="863600" y="1816100"/>
            <a:ext cx="7366000" cy="1921552"/>
          </a:xfrm>
        </p:spPr>
        <p:txBody>
          <a:bodyPr/>
          <a:lstStyle/>
          <a:p>
            <a:r>
              <a:rPr lang="en-US" dirty="0"/>
              <a:t>This practice covers the following topics:</a:t>
            </a:r>
          </a:p>
          <a:p>
            <a:pPr lvl="1"/>
            <a:r>
              <a:rPr lang="en-US" dirty="0"/>
              <a:t>Selecting all data from different tables</a:t>
            </a:r>
          </a:p>
          <a:p>
            <a:pPr lvl="1"/>
            <a:r>
              <a:rPr lang="en-US" dirty="0"/>
              <a:t>Describing the structure of tables</a:t>
            </a:r>
          </a:p>
          <a:p>
            <a:pPr lvl="1"/>
            <a:r>
              <a:rPr lang="en-US" dirty="0"/>
              <a:t>Performing arithmetic calculations and specifying column </a:t>
            </a:r>
            <a:r>
              <a:rPr lang="en-US" dirty="0" smtClean="0"/>
              <a:t>names</a:t>
            </a:r>
            <a:endParaRPr lang="en-US" dirty="0"/>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91" name="Rectangle 75"/>
          <p:cNvSpPr>
            <a:spLocks noGrp="1" noChangeArrowheads="1"/>
          </p:cNvSpPr>
          <p:nvPr>
            <p:ph type="title"/>
          </p:nvPr>
        </p:nvSpPr>
        <p:spPr/>
        <p:txBody>
          <a:bodyPr/>
          <a:lstStyle/>
          <a:p>
            <a:r>
              <a:rPr lang="en-US" dirty="0"/>
              <a:t>Capabilities of SQL </a:t>
            </a:r>
            <a:r>
              <a:rPr lang="en-US" dirty="0">
                <a:latin typeface="Courier New" pitchFamily="49" charset="0"/>
              </a:rPr>
              <a:t>SELECT</a:t>
            </a:r>
            <a:r>
              <a:rPr lang="en-US" dirty="0"/>
              <a:t> Statements</a:t>
            </a:r>
          </a:p>
        </p:txBody>
      </p:sp>
      <p:sp>
        <p:nvSpPr>
          <p:cNvPr id="367618" name="Rectangle 2"/>
          <p:cNvSpPr>
            <a:spLocks noChangeArrowheads="1"/>
          </p:cNvSpPr>
          <p:nvPr/>
        </p:nvSpPr>
        <p:spPr bwMode="blackWhite">
          <a:xfrm>
            <a:off x="1692275" y="2268538"/>
            <a:ext cx="1841500" cy="1346200"/>
          </a:xfrm>
          <a:prstGeom prst="rect">
            <a:avLst/>
          </a:prstGeom>
          <a:solidFill>
            <a:srgbClr val="CCCC99"/>
          </a:solidFill>
          <a:ln w="28575">
            <a:solidFill>
              <a:srgbClr val="000000"/>
            </a:solidFill>
            <a:miter lim="800000"/>
            <a:headEnd/>
            <a:tailEnd/>
          </a:ln>
          <a:effectLst/>
        </p:spPr>
        <p:txBody>
          <a:bodyPr wrap="none" anchor="ctr"/>
          <a:lstStyle/>
          <a:p>
            <a:endParaRPr lang="en-US"/>
          </a:p>
        </p:txBody>
      </p:sp>
      <p:sp>
        <p:nvSpPr>
          <p:cNvPr id="367619" name="Rectangle 3"/>
          <p:cNvSpPr>
            <a:spLocks noChangeArrowheads="1"/>
          </p:cNvSpPr>
          <p:nvPr/>
        </p:nvSpPr>
        <p:spPr bwMode="blackWhite">
          <a:xfrm>
            <a:off x="1641475" y="4352925"/>
            <a:ext cx="1841500" cy="1346200"/>
          </a:xfrm>
          <a:prstGeom prst="rect">
            <a:avLst/>
          </a:prstGeom>
          <a:solidFill>
            <a:srgbClr val="CCCC99"/>
          </a:solidFill>
          <a:ln w="28575">
            <a:solidFill>
              <a:srgbClr val="000000"/>
            </a:solidFill>
            <a:miter lim="800000"/>
            <a:headEnd/>
            <a:tailEnd/>
          </a:ln>
          <a:effectLst/>
        </p:spPr>
        <p:txBody>
          <a:bodyPr wrap="none" anchor="ctr"/>
          <a:lstStyle/>
          <a:p>
            <a:endParaRPr lang="en-US"/>
          </a:p>
        </p:txBody>
      </p:sp>
      <p:sp>
        <p:nvSpPr>
          <p:cNvPr id="367620" name="Rectangle 4"/>
          <p:cNvSpPr>
            <a:spLocks noChangeArrowheads="1"/>
          </p:cNvSpPr>
          <p:nvPr/>
        </p:nvSpPr>
        <p:spPr bwMode="blackWhite">
          <a:xfrm>
            <a:off x="5613400" y="2257425"/>
            <a:ext cx="1841500" cy="1346200"/>
          </a:xfrm>
          <a:prstGeom prst="rect">
            <a:avLst/>
          </a:prstGeom>
          <a:solidFill>
            <a:srgbClr val="CCCC99"/>
          </a:solidFill>
          <a:ln w="28575">
            <a:solidFill>
              <a:srgbClr val="000000"/>
            </a:solidFill>
            <a:miter lim="800000"/>
            <a:headEnd/>
            <a:tailEnd/>
          </a:ln>
          <a:effectLst/>
        </p:spPr>
        <p:txBody>
          <a:bodyPr wrap="none" anchor="ctr"/>
          <a:lstStyle/>
          <a:p>
            <a:endParaRPr lang="en-US"/>
          </a:p>
        </p:txBody>
      </p:sp>
      <p:grpSp>
        <p:nvGrpSpPr>
          <p:cNvPr id="367621" name="Group 5"/>
          <p:cNvGrpSpPr>
            <a:grpSpLocks/>
          </p:cNvGrpSpPr>
          <p:nvPr/>
        </p:nvGrpSpPr>
        <p:grpSpPr bwMode="auto">
          <a:xfrm>
            <a:off x="1974850" y="2279650"/>
            <a:ext cx="1274763" cy="1327150"/>
            <a:chOff x="1244" y="1460"/>
            <a:chExt cx="803" cy="836"/>
          </a:xfrm>
        </p:grpSpPr>
        <p:sp>
          <p:nvSpPr>
            <p:cNvPr id="367622" name="Rectangle 6"/>
            <p:cNvSpPr>
              <a:spLocks noChangeArrowheads="1"/>
            </p:cNvSpPr>
            <p:nvPr/>
          </p:nvSpPr>
          <p:spPr bwMode="ltGray">
            <a:xfrm>
              <a:off x="1244" y="1460"/>
              <a:ext cx="425" cy="836"/>
            </a:xfrm>
            <a:prstGeom prst="rect">
              <a:avLst/>
            </a:prstGeom>
            <a:solidFill>
              <a:srgbClr val="FF66FF"/>
            </a:solidFill>
            <a:ln w="9525">
              <a:noFill/>
              <a:miter lim="800000"/>
              <a:headEnd/>
              <a:tailEnd/>
            </a:ln>
            <a:effectLst/>
          </p:spPr>
          <p:txBody>
            <a:bodyPr wrap="none" anchor="ctr"/>
            <a:lstStyle/>
            <a:p>
              <a:endParaRPr lang="en-US"/>
            </a:p>
          </p:txBody>
        </p:sp>
        <p:sp>
          <p:nvSpPr>
            <p:cNvPr id="367623" name="Rectangle 7"/>
            <p:cNvSpPr>
              <a:spLocks noChangeArrowheads="1"/>
            </p:cNvSpPr>
            <p:nvPr/>
          </p:nvSpPr>
          <p:spPr bwMode="ltGray">
            <a:xfrm>
              <a:off x="1852" y="1460"/>
              <a:ext cx="195" cy="836"/>
            </a:xfrm>
            <a:prstGeom prst="rect">
              <a:avLst/>
            </a:prstGeom>
            <a:solidFill>
              <a:srgbClr val="FF66FF"/>
            </a:solidFill>
            <a:ln w="9525">
              <a:noFill/>
              <a:miter lim="800000"/>
              <a:headEnd/>
              <a:tailEnd/>
            </a:ln>
            <a:effectLst/>
          </p:spPr>
          <p:txBody>
            <a:bodyPr wrap="none" anchor="ctr"/>
            <a:lstStyle/>
            <a:p>
              <a:endParaRPr lang="en-US"/>
            </a:p>
          </p:txBody>
        </p:sp>
      </p:grpSp>
      <p:grpSp>
        <p:nvGrpSpPr>
          <p:cNvPr id="367624" name="Group 8"/>
          <p:cNvGrpSpPr>
            <a:grpSpLocks/>
          </p:cNvGrpSpPr>
          <p:nvPr/>
        </p:nvGrpSpPr>
        <p:grpSpPr bwMode="auto">
          <a:xfrm>
            <a:off x="5622925" y="2420938"/>
            <a:ext cx="1825625" cy="1066800"/>
            <a:chOff x="3422" y="1549"/>
            <a:chExt cx="1150" cy="672"/>
          </a:xfrm>
        </p:grpSpPr>
        <p:sp>
          <p:nvSpPr>
            <p:cNvPr id="367625" name="Rectangle 9"/>
            <p:cNvSpPr>
              <a:spLocks noChangeArrowheads="1"/>
            </p:cNvSpPr>
            <p:nvPr/>
          </p:nvSpPr>
          <p:spPr bwMode="ltGray">
            <a:xfrm>
              <a:off x="3422" y="1741"/>
              <a:ext cx="1150" cy="91"/>
            </a:xfrm>
            <a:prstGeom prst="rect">
              <a:avLst/>
            </a:prstGeom>
            <a:solidFill>
              <a:srgbClr val="FF66FF"/>
            </a:solidFill>
            <a:ln w="9525">
              <a:noFill/>
              <a:miter lim="800000"/>
              <a:headEnd/>
              <a:tailEnd/>
            </a:ln>
            <a:effectLst/>
          </p:spPr>
          <p:txBody>
            <a:bodyPr wrap="none" anchor="ctr"/>
            <a:lstStyle/>
            <a:p>
              <a:endParaRPr lang="en-US"/>
            </a:p>
          </p:txBody>
        </p:sp>
        <p:sp>
          <p:nvSpPr>
            <p:cNvPr id="367626" name="Rectangle 10"/>
            <p:cNvSpPr>
              <a:spLocks noChangeArrowheads="1"/>
            </p:cNvSpPr>
            <p:nvPr/>
          </p:nvSpPr>
          <p:spPr bwMode="ltGray">
            <a:xfrm>
              <a:off x="3422" y="2026"/>
              <a:ext cx="1150" cy="195"/>
            </a:xfrm>
            <a:prstGeom prst="rect">
              <a:avLst/>
            </a:prstGeom>
            <a:solidFill>
              <a:srgbClr val="FF66FF"/>
            </a:solidFill>
            <a:ln w="9525">
              <a:noFill/>
              <a:miter lim="800000"/>
              <a:headEnd/>
              <a:tailEnd/>
            </a:ln>
            <a:effectLst/>
          </p:spPr>
          <p:txBody>
            <a:bodyPr wrap="none" anchor="ctr"/>
            <a:lstStyle/>
            <a:p>
              <a:endParaRPr lang="en-US"/>
            </a:p>
          </p:txBody>
        </p:sp>
        <p:sp>
          <p:nvSpPr>
            <p:cNvPr id="367627" name="Rectangle 11"/>
            <p:cNvSpPr>
              <a:spLocks noChangeArrowheads="1"/>
            </p:cNvSpPr>
            <p:nvPr/>
          </p:nvSpPr>
          <p:spPr bwMode="ltGray">
            <a:xfrm>
              <a:off x="3422" y="1549"/>
              <a:ext cx="1150" cy="85"/>
            </a:xfrm>
            <a:prstGeom prst="rect">
              <a:avLst/>
            </a:prstGeom>
            <a:solidFill>
              <a:srgbClr val="FF66FF"/>
            </a:solidFill>
            <a:ln w="9525">
              <a:noFill/>
              <a:miter lim="800000"/>
              <a:headEnd/>
              <a:tailEnd/>
            </a:ln>
            <a:effectLst/>
          </p:spPr>
          <p:txBody>
            <a:bodyPr wrap="none" anchor="ctr"/>
            <a:lstStyle/>
            <a:p>
              <a:endParaRPr lang="en-US"/>
            </a:p>
          </p:txBody>
        </p:sp>
      </p:grpSp>
      <p:sp>
        <p:nvSpPr>
          <p:cNvPr id="367630" name="Line 14"/>
          <p:cNvSpPr>
            <a:spLocks noChangeShapeType="1"/>
          </p:cNvSpPr>
          <p:nvPr/>
        </p:nvSpPr>
        <p:spPr bwMode="auto">
          <a:xfrm>
            <a:off x="5614988" y="24161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31" name="Line 15"/>
          <p:cNvSpPr>
            <a:spLocks noChangeShapeType="1"/>
          </p:cNvSpPr>
          <p:nvPr/>
        </p:nvSpPr>
        <p:spPr bwMode="auto">
          <a:xfrm>
            <a:off x="5614988" y="2559050"/>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32" name="Line 16"/>
          <p:cNvSpPr>
            <a:spLocks noChangeShapeType="1"/>
          </p:cNvSpPr>
          <p:nvPr/>
        </p:nvSpPr>
        <p:spPr bwMode="auto">
          <a:xfrm>
            <a:off x="5614988" y="27209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33" name="Line 17"/>
          <p:cNvSpPr>
            <a:spLocks noChangeShapeType="1"/>
          </p:cNvSpPr>
          <p:nvPr/>
        </p:nvSpPr>
        <p:spPr bwMode="auto">
          <a:xfrm>
            <a:off x="5614988" y="28733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34" name="Line 18"/>
          <p:cNvSpPr>
            <a:spLocks noChangeShapeType="1"/>
          </p:cNvSpPr>
          <p:nvPr/>
        </p:nvSpPr>
        <p:spPr bwMode="auto">
          <a:xfrm>
            <a:off x="5614988" y="30257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35" name="Line 19"/>
          <p:cNvSpPr>
            <a:spLocks noChangeShapeType="1"/>
          </p:cNvSpPr>
          <p:nvPr/>
        </p:nvSpPr>
        <p:spPr bwMode="auto">
          <a:xfrm>
            <a:off x="5614988" y="31781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36" name="Line 20"/>
          <p:cNvSpPr>
            <a:spLocks noChangeShapeType="1"/>
          </p:cNvSpPr>
          <p:nvPr/>
        </p:nvSpPr>
        <p:spPr bwMode="auto">
          <a:xfrm>
            <a:off x="5614988" y="33305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37" name="Line 21"/>
          <p:cNvSpPr>
            <a:spLocks noChangeShapeType="1"/>
          </p:cNvSpPr>
          <p:nvPr/>
        </p:nvSpPr>
        <p:spPr bwMode="auto">
          <a:xfrm>
            <a:off x="5614988" y="3482975"/>
            <a:ext cx="1846262" cy="0"/>
          </a:xfrm>
          <a:prstGeom prst="line">
            <a:avLst/>
          </a:prstGeom>
          <a:noFill/>
          <a:ln w="25400">
            <a:solidFill>
              <a:srgbClr val="000000"/>
            </a:solidFill>
            <a:round/>
            <a:headEnd type="none" w="sm" len="sm"/>
            <a:tailEnd type="none" w="sm" len="sm"/>
          </a:ln>
          <a:effectLst/>
        </p:spPr>
        <p:txBody>
          <a:bodyPr/>
          <a:lstStyle/>
          <a:p>
            <a:endParaRPr lang="en-US"/>
          </a:p>
        </p:txBody>
      </p:sp>
      <p:grpSp>
        <p:nvGrpSpPr>
          <p:cNvPr id="367696" name="Group 80"/>
          <p:cNvGrpSpPr>
            <a:grpSpLocks/>
          </p:cNvGrpSpPr>
          <p:nvPr/>
        </p:nvGrpSpPr>
        <p:grpSpPr bwMode="auto">
          <a:xfrm>
            <a:off x="5886450" y="2244725"/>
            <a:ext cx="1292225" cy="1347788"/>
            <a:chOff x="3708" y="1414"/>
            <a:chExt cx="814" cy="867"/>
          </a:xfrm>
        </p:grpSpPr>
        <p:sp>
          <p:nvSpPr>
            <p:cNvPr id="367628" name="Line 12"/>
            <p:cNvSpPr>
              <a:spLocks noChangeShapeType="1"/>
            </p:cNvSpPr>
            <p:nvPr/>
          </p:nvSpPr>
          <p:spPr bwMode="auto">
            <a:xfrm>
              <a:off x="4146" y="1414"/>
              <a:ext cx="0" cy="867"/>
            </a:xfrm>
            <a:prstGeom prst="line">
              <a:avLst/>
            </a:prstGeom>
            <a:noFill/>
            <a:ln w="25400">
              <a:solidFill>
                <a:srgbClr val="000000"/>
              </a:solidFill>
              <a:round/>
              <a:headEnd type="none" w="sm" len="sm"/>
              <a:tailEnd type="none" w="sm" len="sm"/>
            </a:ln>
            <a:effectLst/>
          </p:spPr>
          <p:txBody>
            <a:bodyPr/>
            <a:lstStyle/>
            <a:p>
              <a:endParaRPr lang="en-US"/>
            </a:p>
          </p:txBody>
        </p:sp>
        <p:sp>
          <p:nvSpPr>
            <p:cNvPr id="367629" name="Line 13"/>
            <p:cNvSpPr>
              <a:spLocks noChangeShapeType="1"/>
            </p:cNvSpPr>
            <p:nvPr/>
          </p:nvSpPr>
          <p:spPr bwMode="auto">
            <a:xfrm>
              <a:off x="3708" y="1414"/>
              <a:ext cx="0" cy="867"/>
            </a:xfrm>
            <a:prstGeom prst="line">
              <a:avLst/>
            </a:prstGeom>
            <a:noFill/>
            <a:ln w="25400">
              <a:solidFill>
                <a:srgbClr val="000000"/>
              </a:solidFill>
              <a:round/>
              <a:headEnd type="none" w="sm" len="sm"/>
              <a:tailEnd type="none" w="sm" len="sm"/>
            </a:ln>
            <a:effectLst/>
          </p:spPr>
          <p:txBody>
            <a:bodyPr/>
            <a:lstStyle/>
            <a:p>
              <a:endParaRPr lang="en-US"/>
            </a:p>
          </p:txBody>
        </p:sp>
        <p:sp>
          <p:nvSpPr>
            <p:cNvPr id="367638" name="Line 22"/>
            <p:cNvSpPr>
              <a:spLocks noChangeShapeType="1"/>
            </p:cNvSpPr>
            <p:nvPr/>
          </p:nvSpPr>
          <p:spPr bwMode="auto">
            <a:xfrm>
              <a:off x="4317" y="1414"/>
              <a:ext cx="0" cy="867"/>
            </a:xfrm>
            <a:prstGeom prst="line">
              <a:avLst/>
            </a:prstGeom>
            <a:noFill/>
            <a:ln w="25400">
              <a:solidFill>
                <a:srgbClr val="000000"/>
              </a:solidFill>
              <a:round/>
              <a:headEnd type="none" w="sm" len="sm"/>
              <a:tailEnd type="none" w="sm" len="sm"/>
            </a:ln>
            <a:effectLst/>
          </p:spPr>
          <p:txBody>
            <a:bodyPr/>
            <a:lstStyle/>
            <a:p>
              <a:endParaRPr lang="en-US"/>
            </a:p>
          </p:txBody>
        </p:sp>
        <p:sp>
          <p:nvSpPr>
            <p:cNvPr id="367639" name="Line 23"/>
            <p:cNvSpPr>
              <a:spLocks noChangeShapeType="1"/>
            </p:cNvSpPr>
            <p:nvPr/>
          </p:nvSpPr>
          <p:spPr bwMode="auto">
            <a:xfrm>
              <a:off x="4522" y="1422"/>
              <a:ext cx="0" cy="858"/>
            </a:xfrm>
            <a:prstGeom prst="line">
              <a:avLst/>
            </a:prstGeom>
            <a:noFill/>
            <a:ln w="25400">
              <a:solidFill>
                <a:srgbClr val="000000"/>
              </a:solidFill>
              <a:round/>
              <a:headEnd type="none" w="sm" len="sm"/>
              <a:tailEnd type="none" w="sm" len="sm"/>
            </a:ln>
            <a:effectLst/>
          </p:spPr>
          <p:txBody>
            <a:bodyPr/>
            <a:lstStyle/>
            <a:p>
              <a:endParaRPr lang="en-US"/>
            </a:p>
          </p:txBody>
        </p:sp>
      </p:grpSp>
      <p:sp>
        <p:nvSpPr>
          <p:cNvPr id="367641" name="Rectangle 25"/>
          <p:cNvSpPr>
            <a:spLocks noChangeArrowheads="1"/>
          </p:cNvSpPr>
          <p:nvPr/>
        </p:nvSpPr>
        <p:spPr bwMode="blackWhite">
          <a:xfrm>
            <a:off x="5651500" y="4354513"/>
            <a:ext cx="1841500" cy="1346200"/>
          </a:xfrm>
          <a:prstGeom prst="rect">
            <a:avLst/>
          </a:prstGeom>
          <a:solidFill>
            <a:srgbClr val="CCCC99"/>
          </a:solidFill>
          <a:ln w="28575">
            <a:solidFill>
              <a:srgbClr val="000000"/>
            </a:solidFill>
            <a:miter lim="800000"/>
            <a:headEnd/>
            <a:tailEnd/>
          </a:ln>
          <a:effectLst/>
        </p:spPr>
        <p:txBody>
          <a:bodyPr wrap="none" anchor="ctr"/>
          <a:lstStyle/>
          <a:p>
            <a:endParaRPr lang="en-US"/>
          </a:p>
        </p:txBody>
      </p:sp>
      <p:grpSp>
        <p:nvGrpSpPr>
          <p:cNvPr id="367642" name="Group 26"/>
          <p:cNvGrpSpPr>
            <a:grpSpLocks/>
          </p:cNvGrpSpPr>
          <p:nvPr/>
        </p:nvGrpSpPr>
        <p:grpSpPr bwMode="auto">
          <a:xfrm>
            <a:off x="3216275" y="4360863"/>
            <a:ext cx="2708275" cy="1330325"/>
            <a:chOff x="2026" y="2771"/>
            <a:chExt cx="1706" cy="838"/>
          </a:xfrm>
        </p:grpSpPr>
        <p:sp>
          <p:nvSpPr>
            <p:cNvPr id="367643" name="Rectangle 27"/>
            <p:cNvSpPr>
              <a:spLocks noChangeArrowheads="1"/>
            </p:cNvSpPr>
            <p:nvPr/>
          </p:nvSpPr>
          <p:spPr bwMode="ltGray">
            <a:xfrm>
              <a:off x="2026" y="2771"/>
              <a:ext cx="165" cy="835"/>
            </a:xfrm>
            <a:prstGeom prst="rect">
              <a:avLst/>
            </a:prstGeom>
            <a:solidFill>
              <a:srgbClr val="FF66FF"/>
            </a:solidFill>
            <a:ln w="9525">
              <a:noFill/>
              <a:miter lim="800000"/>
              <a:headEnd/>
              <a:tailEnd/>
            </a:ln>
            <a:effectLst/>
          </p:spPr>
          <p:txBody>
            <a:bodyPr wrap="none" anchor="ctr"/>
            <a:lstStyle/>
            <a:p>
              <a:endParaRPr lang="en-US"/>
            </a:p>
          </p:txBody>
        </p:sp>
        <p:sp>
          <p:nvSpPr>
            <p:cNvPr id="367644" name="Rectangle 28"/>
            <p:cNvSpPr>
              <a:spLocks noChangeArrowheads="1"/>
            </p:cNvSpPr>
            <p:nvPr/>
          </p:nvSpPr>
          <p:spPr bwMode="ltGray">
            <a:xfrm>
              <a:off x="3567" y="2774"/>
              <a:ext cx="165" cy="835"/>
            </a:xfrm>
            <a:prstGeom prst="rect">
              <a:avLst/>
            </a:prstGeom>
            <a:solidFill>
              <a:srgbClr val="FF66FF"/>
            </a:solidFill>
            <a:ln w="9525">
              <a:noFill/>
              <a:miter lim="800000"/>
              <a:headEnd/>
              <a:tailEnd/>
            </a:ln>
            <a:effectLst/>
          </p:spPr>
          <p:txBody>
            <a:bodyPr wrap="none" anchor="ctr"/>
            <a:lstStyle/>
            <a:p>
              <a:endParaRPr lang="en-US"/>
            </a:p>
          </p:txBody>
        </p:sp>
      </p:grpSp>
      <p:sp>
        <p:nvSpPr>
          <p:cNvPr id="367645" name="Rectangle 29"/>
          <p:cNvSpPr>
            <a:spLocks noChangeArrowheads="1"/>
          </p:cNvSpPr>
          <p:nvPr/>
        </p:nvSpPr>
        <p:spPr bwMode="auto">
          <a:xfrm>
            <a:off x="5486400" y="1790700"/>
            <a:ext cx="1428750" cy="427038"/>
          </a:xfrm>
          <a:prstGeom prst="rect">
            <a:avLst/>
          </a:prstGeom>
          <a:noFill/>
          <a:ln w="9525">
            <a:noFill/>
            <a:miter lim="800000"/>
            <a:headEnd/>
            <a:tailEnd/>
          </a:ln>
          <a:effectLst/>
        </p:spPr>
        <p:txBody>
          <a:bodyPr wrap="none" lIns="92075" tIns="46038" rIns="92075" bIns="46038">
            <a:spAutoFit/>
          </a:bodyPr>
          <a:lstStyle/>
          <a:p>
            <a:pPr algn="l" eaLnBrk="0" hangingPunct="0">
              <a:buClrTx/>
              <a:buFontTx/>
              <a:buNone/>
            </a:pPr>
            <a:r>
              <a:rPr lang="en-US" sz="2200"/>
              <a:t>Selection</a:t>
            </a:r>
          </a:p>
        </p:txBody>
      </p:sp>
      <p:sp>
        <p:nvSpPr>
          <p:cNvPr id="367646" name="Rectangle 30"/>
          <p:cNvSpPr>
            <a:spLocks noChangeArrowheads="1"/>
          </p:cNvSpPr>
          <p:nvPr/>
        </p:nvSpPr>
        <p:spPr bwMode="auto">
          <a:xfrm>
            <a:off x="1579563" y="1784350"/>
            <a:ext cx="1550987" cy="427038"/>
          </a:xfrm>
          <a:prstGeom prst="rect">
            <a:avLst/>
          </a:prstGeom>
          <a:noFill/>
          <a:ln w="9525">
            <a:noFill/>
            <a:miter lim="800000"/>
            <a:headEnd/>
            <a:tailEnd/>
          </a:ln>
          <a:effectLst/>
        </p:spPr>
        <p:txBody>
          <a:bodyPr wrap="none" lIns="92075" tIns="46038" rIns="92075" bIns="46038">
            <a:spAutoFit/>
          </a:bodyPr>
          <a:lstStyle/>
          <a:p>
            <a:pPr algn="l" eaLnBrk="0" hangingPunct="0">
              <a:buClrTx/>
              <a:buFontTx/>
              <a:buNone/>
            </a:pPr>
            <a:r>
              <a:rPr lang="en-US" sz="2200"/>
              <a:t>Projection</a:t>
            </a:r>
          </a:p>
        </p:txBody>
      </p:sp>
      <p:sp>
        <p:nvSpPr>
          <p:cNvPr id="367647" name="Line 31"/>
          <p:cNvSpPr>
            <a:spLocks noChangeShapeType="1"/>
          </p:cNvSpPr>
          <p:nvPr/>
        </p:nvSpPr>
        <p:spPr bwMode="auto">
          <a:xfrm>
            <a:off x="2609850" y="4354513"/>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48" name="Line 32"/>
          <p:cNvSpPr>
            <a:spLocks noChangeShapeType="1"/>
          </p:cNvSpPr>
          <p:nvPr/>
        </p:nvSpPr>
        <p:spPr bwMode="auto">
          <a:xfrm>
            <a:off x="1914525" y="4354513"/>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49" name="Line 33"/>
          <p:cNvSpPr>
            <a:spLocks noChangeShapeType="1"/>
          </p:cNvSpPr>
          <p:nvPr/>
        </p:nvSpPr>
        <p:spPr bwMode="auto">
          <a:xfrm>
            <a:off x="1643063" y="45116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0" name="Line 34"/>
          <p:cNvSpPr>
            <a:spLocks noChangeShapeType="1"/>
          </p:cNvSpPr>
          <p:nvPr/>
        </p:nvSpPr>
        <p:spPr bwMode="auto">
          <a:xfrm>
            <a:off x="1643063" y="46640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1" name="Line 35"/>
          <p:cNvSpPr>
            <a:spLocks noChangeShapeType="1"/>
          </p:cNvSpPr>
          <p:nvPr/>
        </p:nvSpPr>
        <p:spPr bwMode="auto">
          <a:xfrm>
            <a:off x="1643063" y="48164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2" name="Line 36"/>
          <p:cNvSpPr>
            <a:spLocks noChangeShapeType="1"/>
          </p:cNvSpPr>
          <p:nvPr/>
        </p:nvSpPr>
        <p:spPr bwMode="auto">
          <a:xfrm>
            <a:off x="1643063" y="49688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3" name="Line 37"/>
          <p:cNvSpPr>
            <a:spLocks noChangeShapeType="1"/>
          </p:cNvSpPr>
          <p:nvPr/>
        </p:nvSpPr>
        <p:spPr bwMode="auto">
          <a:xfrm>
            <a:off x="1643063" y="51212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4" name="Line 38"/>
          <p:cNvSpPr>
            <a:spLocks noChangeShapeType="1"/>
          </p:cNvSpPr>
          <p:nvPr/>
        </p:nvSpPr>
        <p:spPr bwMode="auto">
          <a:xfrm>
            <a:off x="1643063" y="52736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5" name="Line 39"/>
          <p:cNvSpPr>
            <a:spLocks noChangeShapeType="1"/>
          </p:cNvSpPr>
          <p:nvPr/>
        </p:nvSpPr>
        <p:spPr bwMode="auto">
          <a:xfrm>
            <a:off x="1643063" y="54260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6" name="Line 40"/>
          <p:cNvSpPr>
            <a:spLocks noChangeShapeType="1"/>
          </p:cNvSpPr>
          <p:nvPr/>
        </p:nvSpPr>
        <p:spPr bwMode="auto">
          <a:xfrm>
            <a:off x="1643063" y="5578475"/>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57" name="Line 41"/>
          <p:cNvSpPr>
            <a:spLocks noChangeShapeType="1"/>
          </p:cNvSpPr>
          <p:nvPr/>
        </p:nvSpPr>
        <p:spPr bwMode="auto">
          <a:xfrm>
            <a:off x="2881313" y="4354513"/>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58" name="Line 42"/>
          <p:cNvSpPr>
            <a:spLocks noChangeShapeType="1"/>
          </p:cNvSpPr>
          <p:nvPr/>
        </p:nvSpPr>
        <p:spPr bwMode="auto">
          <a:xfrm>
            <a:off x="3206750" y="4352925"/>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59" name="Line 43"/>
          <p:cNvSpPr>
            <a:spLocks noChangeShapeType="1"/>
          </p:cNvSpPr>
          <p:nvPr/>
        </p:nvSpPr>
        <p:spPr bwMode="auto">
          <a:xfrm>
            <a:off x="6351588" y="4368800"/>
            <a:ext cx="0" cy="1333500"/>
          </a:xfrm>
          <a:prstGeom prst="line">
            <a:avLst/>
          </a:prstGeom>
          <a:noFill/>
          <a:ln w="25400">
            <a:solidFill>
              <a:srgbClr val="000000"/>
            </a:solidFill>
            <a:round/>
            <a:headEnd type="none" w="sm" len="sm"/>
            <a:tailEnd type="none" w="sm" len="sm"/>
          </a:ln>
          <a:effectLst/>
        </p:spPr>
        <p:txBody>
          <a:bodyPr/>
          <a:lstStyle/>
          <a:p>
            <a:endParaRPr lang="en-US"/>
          </a:p>
        </p:txBody>
      </p:sp>
      <p:sp>
        <p:nvSpPr>
          <p:cNvPr id="367660" name="Line 44"/>
          <p:cNvSpPr>
            <a:spLocks noChangeShapeType="1"/>
          </p:cNvSpPr>
          <p:nvPr/>
        </p:nvSpPr>
        <p:spPr bwMode="auto">
          <a:xfrm>
            <a:off x="5924550" y="4356100"/>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61" name="Line 45"/>
          <p:cNvSpPr>
            <a:spLocks noChangeShapeType="1"/>
          </p:cNvSpPr>
          <p:nvPr/>
        </p:nvSpPr>
        <p:spPr bwMode="auto">
          <a:xfrm>
            <a:off x="5653088" y="45132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2" name="Line 46"/>
          <p:cNvSpPr>
            <a:spLocks noChangeShapeType="1"/>
          </p:cNvSpPr>
          <p:nvPr/>
        </p:nvSpPr>
        <p:spPr bwMode="auto">
          <a:xfrm>
            <a:off x="5653088" y="46656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3" name="Line 47"/>
          <p:cNvSpPr>
            <a:spLocks noChangeShapeType="1"/>
          </p:cNvSpPr>
          <p:nvPr/>
        </p:nvSpPr>
        <p:spPr bwMode="auto">
          <a:xfrm>
            <a:off x="5653088" y="48180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4" name="Line 48"/>
          <p:cNvSpPr>
            <a:spLocks noChangeShapeType="1"/>
          </p:cNvSpPr>
          <p:nvPr/>
        </p:nvSpPr>
        <p:spPr bwMode="auto">
          <a:xfrm>
            <a:off x="5653088" y="49704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5" name="Line 49"/>
          <p:cNvSpPr>
            <a:spLocks noChangeShapeType="1"/>
          </p:cNvSpPr>
          <p:nvPr/>
        </p:nvSpPr>
        <p:spPr bwMode="auto">
          <a:xfrm>
            <a:off x="5653088" y="51228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6" name="Line 50"/>
          <p:cNvSpPr>
            <a:spLocks noChangeShapeType="1"/>
          </p:cNvSpPr>
          <p:nvPr/>
        </p:nvSpPr>
        <p:spPr bwMode="auto">
          <a:xfrm>
            <a:off x="5653088" y="52752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7" name="Line 51"/>
          <p:cNvSpPr>
            <a:spLocks noChangeShapeType="1"/>
          </p:cNvSpPr>
          <p:nvPr/>
        </p:nvSpPr>
        <p:spPr bwMode="auto">
          <a:xfrm>
            <a:off x="5653088" y="54276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8" name="Line 52"/>
          <p:cNvSpPr>
            <a:spLocks noChangeShapeType="1"/>
          </p:cNvSpPr>
          <p:nvPr/>
        </p:nvSpPr>
        <p:spPr bwMode="auto">
          <a:xfrm>
            <a:off x="5653088" y="5580063"/>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69" name="Line 53"/>
          <p:cNvSpPr>
            <a:spLocks noChangeShapeType="1"/>
          </p:cNvSpPr>
          <p:nvPr/>
        </p:nvSpPr>
        <p:spPr bwMode="auto">
          <a:xfrm>
            <a:off x="6891338" y="4356100"/>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70" name="Line 54"/>
          <p:cNvSpPr>
            <a:spLocks noChangeShapeType="1"/>
          </p:cNvSpPr>
          <p:nvPr/>
        </p:nvSpPr>
        <p:spPr bwMode="auto">
          <a:xfrm>
            <a:off x="7216775" y="4354513"/>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71" name="Line 55"/>
          <p:cNvSpPr>
            <a:spLocks noChangeShapeType="1"/>
          </p:cNvSpPr>
          <p:nvPr/>
        </p:nvSpPr>
        <p:spPr bwMode="auto">
          <a:xfrm>
            <a:off x="6643688" y="4351338"/>
            <a:ext cx="0" cy="1362075"/>
          </a:xfrm>
          <a:prstGeom prst="line">
            <a:avLst/>
          </a:prstGeom>
          <a:noFill/>
          <a:ln w="25400">
            <a:solidFill>
              <a:srgbClr val="000000"/>
            </a:solidFill>
            <a:round/>
            <a:headEnd type="none" w="sm" len="sm"/>
            <a:tailEnd type="none" w="sm" len="sm"/>
          </a:ln>
          <a:effectLst/>
        </p:spPr>
        <p:txBody>
          <a:bodyPr/>
          <a:lstStyle/>
          <a:p>
            <a:endParaRPr lang="en-US"/>
          </a:p>
        </p:txBody>
      </p:sp>
      <p:sp>
        <p:nvSpPr>
          <p:cNvPr id="367672" name="Rectangle 56"/>
          <p:cNvSpPr>
            <a:spLocks noChangeArrowheads="1"/>
          </p:cNvSpPr>
          <p:nvPr/>
        </p:nvSpPr>
        <p:spPr bwMode="auto">
          <a:xfrm>
            <a:off x="1579563" y="5808663"/>
            <a:ext cx="1058862" cy="396875"/>
          </a:xfrm>
          <a:prstGeom prst="rect">
            <a:avLst/>
          </a:prstGeom>
          <a:noFill/>
          <a:ln w="9525">
            <a:noFill/>
            <a:miter lim="800000"/>
            <a:headEnd/>
            <a:tailEnd/>
          </a:ln>
          <a:effectLst/>
        </p:spPr>
        <p:txBody>
          <a:bodyPr wrap="none" lIns="92075" tIns="46038" rIns="92075" bIns="46038">
            <a:spAutoFit/>
          </a:bodyPr>
          <a:lstStyle/>
          <a:p>
            <a:pPr algn="l" eaLnBrk="0" hangingPunct="0">
              <a:buClrTx/>
              <a:buFontTx/>
              <a:buNone/>
            </a:pPr>
            <a:r>
              <a:rPr lang="en-US" sz="2000"/>
              <a:t>Table 1</a:t>
            </a:r>
          </a:p>
        </p:txBody>
      </p:sp>
      <p:sp>
        <p:nvSpPr>
          <p:cNvPr id="367673" name="Rectangle 57"/>
          <p:cNvSpPr>
            <a:spLocks noChangeArrowheads="1"/>
          </p:cNvSpPr>
          <p:nvPr/>
        </p:nvSpPr>
        <p:spPr bwMode="auto">
          <a:xfrm>
            <a:off x="5486400" y="5803900"/>
            <a:ext cx="1058863" cy="396875"/>
          </a:xfrm>
          <a:prstGeom prst="rect">
            <a:avLst/>
          </a:prstGeom>
          <a:noFill/>
          <a:ln w="9525">
            <a:noFill/>
            <a:miter lim="800000"/>
            <a:headEnd/>
            <a:tailEnd/>
          </a:ln>
          <a:effectLst/>
        </p:spPr>
        <p:txBody>
          <a:bodyPr wrap="none" lIns="92075" tIns="46038" rIns="92075" bIns="46038">
            <a:spAutoFit/>
          </a:bodyPr>
          <a:lstStyle/>
          <a:p>
            <a:pPr algn="l" eaLnBrk="0" hangingPunct="0">
              <a:buClrTx/>
              <a:buFontTx/>
              <a:buNone/>
            </a:pPr>
            <a:r>
              <a:rPr lang="en-US" sz="2000"/>
              <a:t>Table 2</a:t>
            </a:r>
          </a:p>
        </p:txBody>
      </p:sp>
      <p:sp>
        <p:nvSpPr>
          <p:cNvPr id="367674" name="Rectangle 58"/>
          <p:cNvSpPr>
            <a:spLocks noChangeArrowheads="1"/>
          </p:cNvSpPr>
          <p:nvPr/>
        </p:nvSpPr>
        <p:spPr bwMode="auto">
          <a:xfrm>
            <a:off x="5486400" y="3705225"/>
            <a:ext cx="1058863" cy="396875"/>
          </a:xfrm>
          <a:prstGeom prst="rect">
            <a:avLst/>
          </a:prstGeom>
          <a:noFill/>
          <a:ln w="9525">
            <a:noFill/>
            <a:miter lim="800000"/>
            <a:headEnd/>
            <a:tailEnd/>
          </a:ln>
          <a:effectLst/>
        </p:spPr>
        <p:txBody>
          <a:bodyPr wrap="none" lIns="92075" tIns="46038" rIns="92075" bIns="46038">
            <a:spAutoFit/>
          </a:bodyPr>
          <a:lstStyle/>
          <a:p>
            <a:pPr algn="l" eaLnBrk="0" hangingPunct="0">
              <a:buClrTx/>
              <a:buFontTx/>
              <a:buNone/>
            </a:pPr>
            <a:r>
              <a:rPr lang="en-US" sz="2000"/>
              <a:t>Table 1</a:t>
            </a:r>
          </a:p>
        </p:txBody>
      </p:sp>
      <p:sp>
        <p:nvSpPr>
          <p:cNvPr id="367675" name="Rectangle 59"/>
          <p:cNvSpPr>
            <a:spLocks noChangeArrowheads="1"/>
          </p:cNvSpPr>
          <p:nvPr/>
        </p:nvSpPr>
        <p:spPr bwMode="auto">
          <a:xfrm>
            <a:off x="1579563" y="3708400"/>
            <a:ext cx="1058862" cy="396875"/>
          </a:xfrm>
          <a:prstGeom prst="rect">
            <a:avLst/>
          </a:prstGeom>
          <a:noFill/>
          <a:ln w="9525">
            <a:noFill/>
            <a:miter lim="800000"/>
            <a:headEnd/>
            <a:tailEnd/>
          </a:ln>
          <a:effectLst/>
        </p:spPr>
        <p:txBody>
          <a:bodyPr wrap="none" lIns="92075" tIns="46038" rIns="92075" bIns="46038">
            <a:spAutoFit/>
          </a:bodyPr>
          <a:lstStyle/>
          <a:p>
            <a:pPr algn="l" eaLnBrk="0" hangingPunct="0">
              <a:buClrTx/>
              <a:buFontTx/>
              <a:buNone/>
            </a:pPr>
            <a:r>
              <a:rPr lang="en-US" sz="2000"/>
              <a:t>Table 1</a:t>
            </a:r>
          </a:p>
        </p:txBody>
      </p:sp>
      <p:sp>
        <p:nvSpPr>
          <p:cNvPr id="367676" name="Line 60"/>
          <p:cNvSpPr>
            <a:spLocks noChangeShapeType="1"/>
          </p:cNvSpPr>
          <p:nvPr/>
        </p:nvSpPr>
        <p:spPr bwMode="auto">
          <a:xfrm>
            <a:off x="2660650" y="2255838"/>
            <a:ext cx="0" cy="1376362"/>
          </a:xfrm>
          <a:prstGeom prst="line">
            <a:avLst/>
          </a:prstGeom>
          <a:noFill/>
          <a:ln w="25400">
            <a:solidFill>
              <a:srgbClr val="000000"/>
            </a:solidFill>
            <a:round/>
            <a:headEnd type="none" w="sm" len="sm"/>
            <a:tailEnd type="none" w="sm" len="sm"/>
          </a:ln>
          <a:effectLst/>
        </p:spPr>
        <p:txBody>
          <a:bodyPr/>
          <a:lstStyle/>
          <a:p>
            <a:endParaRPr lang="en-US"/>
          </a:p>
        </p:txBody>
      </p:sp>
      <p:sp>
        <p:nvSpPr>
          <p:cNvPr id="367677" name="Line 61"/>
          <p:cNvSpPr>
            <a:spLocks noChangeShapeType="1"/>
          </p:cNvSpPr>
          <p:nvPr/>
        </p:nvSpPr>
        <p:spPr bwMode="auto">
          <a:xfrm>
            <a:off x="1965325" y="2255838"/>
            <a:ext cx="0" cy="1376362"/>
          </a:xfrm>
          <a:prstGeom prst="line">
            <a:avLst/>
          </a:prstGeom>
          <a:noFill/>
          <a:ln w="25400">
            <a:solidFill>
              <a:srgbClr val="000000"/>
            </a:solidFill>
            <a:round/>
            <a:headEnd type="none" w="sm" len="sm"/>
            <a:tailEnd type="none" w="sm" len="sm"/>
          </a:ln>
          <a:effectLst/>
        </p:spPr>
        <p:txBody>
          <a:bodyPr/>
          <a:lstStyle/>
          <a:p>
            <a:endParaRPr lang="en-US"/>
          </a:p>
        </p:txBody>
      </p:sp>
      <p:sp>
        <p:nvSpPr>
          <p:cNvPr id="367678" name="Line 62"/>
          <p:cNvSpPr>
            <a:spLocks noChangeShapeType="1"/>
          </p:cNvSpPr>
          <p:nvPr/>
        </p:nvSpPr>
        <p:spPr bwMode="auto">
          <a:xfrm>
            <a:off x="1693863" y="24272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79" name="Line 63"/>
          <p:cNvSpPr>
            <a:spLocks noChangeShapeType="1"/>
          </p:cNvSpPr>
          <p:nvPr/>
        </p:nvSpPr>
        <p:spPr bwMode="auto">
          <a:xfrm>
            <a:off x="1693863" y="25796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80" name="Line 64"/>
          <p:cNvSpPr>
            <a:spLocks noChangeShapeType="1"/>
          </p:cNvSpPr>
          <p:nvPr/>
        </p:nvSpPr>
        <p:spPr bwMode="auto">
          <a:xfrm>
            <a:off x="1693863" y="27320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81" name="Line 65"/>
          <p:cNvSpPr>
            <a:spLocks noChangeShapeType="1"/>
          </p:cNvSpPr>
          <p:nvPr/>
        </p:nvSpPr>
        <p:spPr bwMode="auto">
          <a:xfrm>
            <a:off x="1693863" y="28844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82" name="Line 66"/>
          <p:cNvSpPr>
            <a:spLocks noChangeShapeType="1"/>
          </p:cNvSpPr>
          <p:nvPr/>
        </p:nvSpPr>
        <p:spPr bwMode="auto">
          <a:xfrm>
            <a:off x="1693863" y="30368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83" name="Line 67"/>
          <p:cNvSpPr>
            <a:spLocks noChangeShapeType="1"/>
          </p:cNvSpPr>
          <p:nvPr/>
        </p:nvSpPr>
        <p:spPr bwMode="auto">
          <a:xfrm>
            <a:off x="1693863" y="31892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84" name="Line 68"/>
          <p:cNvSpPr>
            <a:spLocks noChangeShapeType="1"/>
          </p:cNvSpPr>
          <p:nvPr/>
        </p:nvSpPr>
        <p:spPr bwMode="auto">
          <a:xfrm>
            <a:off x="1693863" y="33416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85" name="Line 69"/>
          <p:cNvSpPr>
            <a:spLocks noChangeShapeType="1"/>
          </p:cNvSpPr>
          <p:nvPr/>
        </p:nvSpPr>
        <p:spPr bwMode="auto">
          <a:xfrm>
            <a:off x="1693863" y="3494088"/>
            <a:ext cx="1846262" cy="0"/>
          </a:xfrm>
          <a:prstGeom prst="line">
            <a:avLst/>
          </a:prstGeom>
          <a:noFill/>
          <a:ln w="25400">
            <a:solidFill>
              <a:srgbClr val="000000"/>
            </a:solidFill>
            <a:round/>
            <a:headEnd type="none" w="sm" len="sm"/>
            <a:tailEnd type="none" w="sm" len="sm"/>
          </a:ln>
          <a:effectLst/>
        </p:spPr>
        <p:txBody>
          <a:bodyPr/>
          <a:lstStyle/>
          <a:p>
            <a:endParaRPr lang="en-US"/>
          </a:p>
        </p:txBody>
      </p:sp>
      <p:sp>
        <p:nvSpPr>
          <p:cNvPr id="367686" name="Line 70"/>
          <p:cNvSpPr>
            <a:spLocks noChangeShapeType="1"/>
          </p:cNvSpPr>
          <p:nvPr/>
        </p:nvSpPr>
        <p:spPr bwMode="auto">
          <a:xfrm>
            <a:off x="2932113" y="2255838"/>
            <a:ext cx="0" cy="1376362"/>
          </a:xfrm>
          <a:prstGeom prst="line">
            <a:avLst/>
          </a:prstGeom>
          <a:noFill/>
          <a:ln w="25400">
            <a:solidFill>
              <a:srgbClr val="000000"/>
            </a:solidFill>
            <a:round/>
            <a:headEnd type="none" w="sm" len="sm"/>
            <a:tailEnd type="none" w="sm" len="sm"/>
          </a:ln>
          <a:effectLst/>
        </p:spPr>
        <p:txBody>
          <a:bodyPr/>
          <a:lstStyle/>
          <a:p>
            <a:endParaRPr lang="en-US"/>
          </a:p>
        </p:txBody>
      </p:sp>
      <p:sp>
        <p:nvSpPr>
          <p:cNvPr id="367687" name="Line 71"/>
          <p:cNvSpPr>
            <a:spLocks noChangeShapeType="1"/>
          </p:cNvSpPr>
          <p:nvPr/>
        </p:nvSpPr>
        <p:spPr bwMode="auto">
          <a:xfrm>
            <a:off x="3257550" y="2254250"/>
            <a:ext cx="0" cy="1376363"/>
          </a:xfrm>
          <a:prstGeom prst="line">
            <a:avLst/>
          </a:prstGeom>
          <a:noFill/>
          <a:ln w="25400">
            <a:solidFill>
              <a:srgbClr val="000000"/>
            </a:solidFill>
            <a:round/>
            <a:headEnd type="none" w="sm" len="sm"/>
            <a:tailEnd type="none" w="sm" len="sm"/>
          </a:ln>
          <a:effectLst/>
        </p:spPr>
        <p:txBody>
          <a:bodyPr/>
          <a:lstStyle/>
          <a:p>
            <a:endParaRPr lang="en-US"/>
          </a:p>
        </p:txBody>
      </p:sp>
      <p:sp>
        <p:nvSpPr>
          <p:cNvPr id="367688" name="Rectangle 72"/>
          <p:cNvSpPr>
            <a:spLocks noChangeArrowheads="1"/>
          </p:cNvSpPr>
          <p:nvPr/>
        </p:nvSpPr>
        <p:spPr bwMode="auto">
          <a:xfrm>
            <a:off x="4217988" y="4551363"/>
            <a:ext cx="706437" cy="396875"/>
          </a:xfrm>
          <a:prstGeom prst="rect">
            <a:avLst/>
          </a:prstGeom>
          <a:noFill/>
          <a:ln w="9525">
            <a:noFill/>
            <a:miter lim="800000"/>
            <a:headEnd/>
            <a:tailEnd/>
          </a:ln>
          <a:effectLst/>
        </p:spPr>
        <p:txBody>
          <a:bodyPr wrap="none" lIns="92075" tIns="46038" rIns="92075" bIns="46038">
            <a:spAutoFit/>
          </a:bodyPr>
          <a:lstStyle/>
          <a:p>
            <a:pPr algn="l" eaLnBrk="0" hangingPunct="0">
              <a:buClrTx/>
              <a:buFontTx/>
              <a:buNone/>
            </a:pPr>
            <a:r>
              <a:rPr lang="en-US" sz="2000"/>
              <a:t>Join</a:t>
            </a:r>
          </a:p>
        </p:txBody>
      </p:sp>
      <p:sp>
        <p:nvSpPr>
          <p:cNvPr id="367689" name="Line 73"/>
          <p:cNvSpPr>
            <a:spLocks noChangeShapeType="1"/>
          </p:cNvSpPr>
          <p:nvPr/>
        </p:nvSpPr>
        <p:spPr bwMode="auto">
          <a:xfrm flipV="1">
            <a:off x="3505200" y="5067300"/>
            <a:ext cx="2114550" cy="0"/>
          </a:xfrm>
          <a:prstGeom prst="line">
            <a:avLst/>
          </a:prstGeom>
          <a:noFill/>
          <a:ln w="28575">
            <a:solidFill>
              <a:schemeClr val="tx1"/>
            </a:solidFill>
            <a:round/>
            <a:headEnd type="triangle" w="sm" len="sm"/>
            <a:tailEnd type="triangle" w="sm" len="sm"/>
          </a:ln>
          <a:effectLst/>
        </p:spPr>
        <p:txBody>
          <a:bodyPr/>
          <a:lstStyle/>
          <a:p>
            <a:endParaRPr lang="en-US"/>
          </a:p>
        </p:txBody>
      </p:sp>
      <p:sp>
        <p:nvSpPr>
          <p:cNvPr id="367692" name="Rectangle 76"/>
          <p:cNvSpPr>
            <a:spLocks noChangeArrowheads="1"/>
          </p:cNvSpPr>
          <p:nvPr/>
        </p:nvSpPr>
        <p:spPr bwMode="blackWhite">
          <a:xfrm>
            <a:off x="5613400" y="2257425"/>
            <a:ext cx="1841500" cy="1346200"/>
          </a:xfrm>
          <a:prstGeom prst="rect">
            <a:avLst/>
          </a:prstGeom>
          <a:noFill/>
          <a:ln w="28575">
            <a:solidFill>
              <a:srgbClr val="000000"/>
            </a:solidFill>
            <a:miter lim="800000"/>
            <a:headEnd/>
            <a:tailEnd/>
          </a:ln>
          <a:effectLst/>
        </p:spPr>
        <p:txBody>
          <a:bodyPr wrap="none" anchor="ctr"/>
          <a:lstStyle/>
          <a:p>
            <a:endParaRPr lang="en-US"/>
          </a:p>
        </p:txBody>
      </p:sp>
      <p:sp>
        <p:nvSpPr>
          <p:cNvPr id="367693" name="Rectangle 77"/>
          <p:cNvSpPr>
            <a:spLocks noChangeArrowheads="1"/>
          </p:cNvSpPr>
          <p:nvPr/>
        </p:nvSpPr>
        <p:spPr bwMode="blackWhite">
          <a:xfrm>
            <a:off x="5651500" y="4354513"/>
            <a:ext cx="1841500" cy="1346200"/>
          </a:xfrm>
          <a:prstGeom prst="rect">
            <a:avLst/>
          </a:prstGeom>
          <a:noFill/>
          <a:ln w="28575">
            <a:solidFill>
              <a:srgbClr val="000000"/>
            </a:solidFill>
            <a:miter lim="800000"/>
            <a:headEnd/>
            <a:tailEnd/>
          </a:ln>
          <a:effectLst/>
        </p:spPr>
        <p:txBody>
          <a:bodyPr wrap="none" anchor="ctr"/>
          <a:lstStyle/>
          <a:p>
            <a:endParaRPr lang="en-US"/>
          </a:p>
        </p:txBody>
      </p:sp>
      <p:sp>
        <p:nvSpPr>
          <p:cNvPr id="367694" name="Rectangle 78"/>
          <p:cNvSpPr>
            <a:spLocks noChangeArrowheads="1"/>
          </p:cNvSpPr>
          <p:nvPr/>
        </p:nvSpPr>
        <p:spPr bwMode="blackWhite">
          <a:xfrm>
            <a:off x="1692275" y="2268538"/>
            <a:ext cx="1841500" cy="1346200"/>
          </a:xfrm>
          <a:prstGeom prst="rect">
            <a:avLst/>
          </a:prstGeom>
          <a:noFill/>
          <a:ln w="28575">
            <a:solidFill>
              <a:srgbClr val="000000"/>
            </a:solidFill>
            <a:miter lim="800000"/>
            <a:headEnd/>
            <a:tailEnd/>
          </a:ln>
          <a:effectLst/>
        </p:spPr>
        <p:txBody>
          <a:bodyPr wrap="none" anchor="ctr"/>
          <a:lstStyle/>
          <a:p>
            <a:endParaRPr lang="en-US"/>
          </a:p>
        </p:txBody>
      </p:sp>
      <p:sp>
        <p:nvSpPr>
          <p:cNvPr id="367695" name="Rectangle 79"/>
          <p:cNvSpPr>
            <a:spLocks noChangeArrowheads="1"/>
          </p:cNvSpPr>
          <p:nvPr/>
        </p:nvSpPr>
        <p:spPr bwMode="blackWhite">
          <a:xfrm>
            <a:off x="1641475" y="4352925"/>
            <a:ext cx="1841500" cy="1346200"/>
          </a:xfrm>
          <a:prstGeom prst="rect">
            <a:avLst/>
          </a:prstGeom>
          <a:noFill/>
          <a:ln w="28575">
            <a:solidFill>
              <a:srgbClr val="00000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71" name="Rectangle 7"/>
          <p:cNvSpPr>
            <a:spLocks noGrp="1" noChangeArrowheads="1"/>
          </p:cNvSpPr>
          <p:nvPr>
            <p:ph type="title"/>
          </p:nvPr>
        </p:nvSpPr>
        <p:spPr/>
        <p:txBody>
          <a:bodyPr/>
          <a:lstStyle/>
          <a:p>
            <a:r>
              <a:rPr lang="en-US"/>
              <a:t>Basic </a:t>
            </a:r>
            <a:r>
              <a:rPr lang="en-US">
                <a:latin typeface="Courier New" pitchFamily="49" charset="0"/>
              </a:rPr>
              <a:t>SELECT</a:t>
            </a:r>
            <a:r>
              <a:rPr lang="en-US"/>
              <a:t> Statement</a:t>
            </a:r>
          </a:p>
        </p:txBody>
      </p:sp>
      <p:sp>
        <p:nvSpPr>
          <p:cNvPr id="369672" name="Rectangle 8"/>
          <p:cNvSpPr>
            <a:spLocks noGrp="1" noChangeArrowheads="1"/>
          </p:cNvSpPr>
          <p:nvPr>
            <p:ph type="body" idx="1"/>
          </p:nvPr>
        </p:nvSpPr>
        <p:spPr>
          <a:xfrm>
            <a:off x="863600" y="1816100"/>
            <a:ext cx="7366000" cy="1565275"/>
          </a:xfrm>
        </p:spPr>
        <p:txBody>
          <a:bodyPr/>
          <a:lstStyle/>
          <a:p>
            <a:endParaRPr lang="en-US"/>
          </a:p>
          <a:p>
            <a:endParaRPr lang="en-US"/>
          </a:p>
          <a:p>
            <a:pPr lvl="1"/>
            <a:r>
              <a:rPr lang="en-US">
                <a:latin typeface="Courier New" pitchFamily="49" charset="0"/>
              </a:rPr>
              <a:t>SELECT</a:t>
            </a:r>
            <a:r>
              <a:rPr lang="en-US"/>
              <a:t> identifies the columns to be displayed</a:t>
            </a:r>
          </a:p>
          <a:p>
            <a:pPr lvl="1"/>
            <a:r>
              <a:rPr lang="en-US">
                <a:latin typeface="Courier New" pitchFamily="49" charset="0"/>
              </a:rPr>
              <a:t>FROM</a:t>
            </a:r>
            <a:r>
              <a:rPr lang="en-US"/>
              <a:t> identifies the table containing those columns</a:t>
            </a:r>
          </a:p>
        </p:txBody>
      </p:sp>
      <p:sp>
        <p:nvSpPr>
          <p:cNvPr id="369667" name="Rectangle 3"/>
          <p:cNvSpPr>
            <a:spLocks noChangeArrowheads="1"/>
          </p:cNvSpPr>
          <p:nvPr/>
        </p:nvSpPr>
        <p:spPr bwMode="blackGray">
          <a:xfrm>
            <a:off x="876300" y="1800225"/>
            <a:ext cx="7277100" cy="7334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*|{[DISTINCT] </a:t>
            </a:r>
            <a:r>
              <a:rPr lang="en-US" sz="1800" i="1">
                <a:solidFill>
                  <a:srgbClr val="000000"/>
                </a:solidFill>
                <a:latin typeface="Courier New" pitchFamily="49" charset="0"/>
              </a:rPr>
              <a:t>column</a:t>
            </a:r>
            <a:r>
              <a:rPr lang="en-US" sz="1800">
                <a:solidFill>
                  <a:srgbClr val="000000"/>
                </a:solidFill>
                <a:latin typeface="Courier New" pitchFamily="49" charset="0"/>
              </a:rPr>
              <a:t>|</a:t>
            </a:r>
            <a:r>
              <a:rPr lang="en-US" sz="1800" i="1">
                <a:solidFill>
                  <a:srgbClr val="000000"/>
                </a:solidFill>
                <a:latin typeface="Courier New" pitchFamily="49" charset="0"/>
              </a:rPr>
              <a:t>expression</a:t>
            </a:r>
            <a:r>
              <a:rPr lang="en-US" sz="1800">
                <a:solidFill>
                  <a:srgbClr val="000000"/>
                </a:solidFill>
                <a:latin typeface="Courier New" pitchFamily="49" charset="0"/>
              </a:rPr>
              <a:t> [</a:t>
            </a:r>
            <a:r>
              <a:rPr lang="en-US" sz="1800" i="1">
                <a:solidFill>
                  <a:srgbClr val="000000"/>
                </a:solidFill>
                <a:latin typeface="Courier New" pitchFamily="49" charset="0"/>
              </a:rPr>
              <a:t>alias</a:t>
            </a:r>
            <a:r>
              <a:rPr lang="en-US" sz="1800">
                <a:solidFill>
                  <a:srgbClr val="000000"/>
                </a:solidFill>
                <a:latin typeface="Courier New" pitchFamily="49" charset="0"/>
              </a:rPr>
              <a:t>],...}</a:t>
            </a:r>
          </a:p>
          <a:p>
            <a:pPr algn="l" eaLnBrk="0" hangingPunct="0">
              <a:buClrTx/>
              <a:buFontTx/>
              <a:buNone/>
              <a:tabLst>
                <a:tab pos="1200150" algn="l"/>
              </a:tabLst>
            </a:pPr>
            <a:r>
              <a:rPr lang="en-US" sz="1800">
                <a:solidFill>
                  <a:srgbClr val="000000"/>
                </a:solidFill>
                <a:latin typeface="Courier New" pitchFamily="49" charset="0"/>
              </a:rPr>
              <a:t>FROM    </a:t>
            </a:r>
            <a:r>
              <a:rPr lang="en-US" sz="1800" i="1">
                <a:solidFill>
                  <a:srgbClr val="000000"/>
                </a:solidFill>
                <a:latin typeface="Courier New" pitchFamily="49" charset="0"/>
              </a:rPr>
              <a:t>table;</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23" name="Rectangle 11"/>
          <p:cNvSpPr>
            <a:spLocks noGrp="1" noChangeArrowheads="1"/>
          </p:cNvSpPr>
          <p:nvPr>
            <p:ph type="title"/>
          </p:nvPr>
        </p:nvSpPr>
        <p:spPr/>
        <p:txBody>
          <a:bodyPr/>
          <a:lstStyle/>
          <a:p>
            <a:r>
              <a:rPr lang="en-US"/>
              <a:t>Selecting All Columns</a:t>
            </a:r>
          </a:p>
        </p:txBody>
      </p:sp>
      <p:pic>
        <p:nvPicPr>
          <p:cNvPr id="371718" name="Picture 6"/>
          <p:cNvPicPr>
            <a:picLocks noChangeAspect="1" noChangeArrowheads="1"/>
          </p:cNvPicPr>
          <p:nvPr/>
        </p:nvPicPr>
        <p:blipFill>
          <a:blip r:embed="rId3" cstate="print"/>
          <a:srcRect/>
          <a:stretch>
            <a:fillRect/>
          </a:stretch>
        </p:blipFill>
        <p:spPr bwMode="gray">
          <a:xfrm>
            <a:off x="1033463" y="2706688"/>
            <a:ext cx="6962775" cy="1990725"/>
          </a:xfrm>
          <a:prstGeom prst="rect">
            <a:avLst/>
          </a:prstGeom>
          <a:noFill/>
          <a:ln w="25400">
            <a:noFill/>
            <a:miter lim="800000"/>
            <a:headEnd type="none" w="sm" len="sm"/>
            <a:tailEnd type="none" w="sm" len="sm"/>
          </a:ln>
          <a:effectLst/>
        </p:spPr>
      </p:pic>
      <p:pic>
        <p:nvPicPr>
          <p:cNvPr id="371719" name="Picture 7"/>
          <p:cNvPicPr>
            <a:picLocks noChangeAspect="1" noChangeArrowheads="1"/>
          </p:cNvPicPr>
          <p:nvPr/>
        </p:nvPicPr>
        <p:blipFill>
          <a:blip r:embed="rId4" cstate="print"/>
          <a:srcRect/>
          <a:stretch>
            <a:fillRect/>
          </a:stretch>
        </p:blipFill>
        <p:spPr bwMode="auto">
          <a:xfrm>
            <a:off x="1052513" y="4687888"/>
            <a:ext cx="6972300" cy="238125"/>
          </a:xfrm>
          <a:prstGeom prst="rect">
            <a:avLst/>
          </a:prstGeom>
          <a:noFill/>
          <a:ln w="25400">
            <a:noFill/>
            <a:miter lim="800000"/>
            <a:headEnd type="none" w="sm" len="sm"/>
            <a:tailEnd type="none" w="sm" len="sm"/>
          </a:ln>
          <a:effectLst/>
        </p:spPr>
      </p:pic>
      <p:sp>
        <p:nvSpPr>
          <p:cNvPr id="371722" name="Rectangle 10"/>
          <p:cNvSpPr>
            <a:spLocks noChangeArrowheads="1"/>
          </p:cNvSpPr>
          <p:nvPr/>
        </p:nvSpPr>
        <p:spPr bwMode="blackGray">
          <a:xfrm>
            <a:off x="876300" y="1800225"/>
            <a:ext cx="7277100" cy="7334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a:t>
            </a:r>
          </a:p>
          <a:p>
            <a:pPr algn="l" eaLnBrk="0" hangingPunct="0">
              <a:buClrTx/>
              <a:buFontTx/>
              <a:buNone/>
              <a:tabLst>
                <a:tab pos="1200150" algn="l"/>
              </a:tabLst>
            </a:pPr>
            <a:r>
              <a:rPr lang="en-US" sz="1800">
                <a:solidFill>
                  <a:srgbClr val="000000"/>
                </a:solidFill>
                <a:latin typeface="Courier New" pitchFamily="49" charset="0"/>
              </a:rPr>
              <a:t>FROM   departments;</a:t>
            </a:r>
          </a:p>
        </p:txBody>
      </p:sp>
      <p:sp>
        <p:nvSpPr>
          <p:cNvPr id="371721" name="Rectangle 9"/>
          <p:cNvSpPr>
            <a:spLocks noChangeArrowheads="1"/>
          </p:cNvSpPr>
          <p:nvPr/>
        </p:nvSpPr>
        <p:spPr bwMode="blackWhite">
          <a:xfrm flipH="1" flipV="1">
            <a:off x="1862138" y="1876425"/>
            <a:ext cx="268287" cy="247650"/>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766" name="Picture 6"/>
          <p:cNvPicPr>
            <a:picLocks noChangeAspect="1" noChangeArrowheads="1"/>
          </p:cNvPicPr>
          <p:nvPr/>
        </p:nvPicPr>
        <p:blipFill>
          <a:blip r:embed="rId3" cstate="print"/>
          <a:srcRect/>
          <a:stretch>
            <a:fillRect/>
          </a:stretch>
        </p:blipFill>
        <p:spPr bwMode="gray">
          <a:xfrm>
            <a:off x="1028700" y="2730500"/>
            <a:ext cx="6953250" cy="2000250"/>
          </a:xfrm>
          <a:prstGeom prst="rect">
            <a:avLst/>
          </a:prstGeom>
          <a:noFill/>
          <a:ln w="25400">
            <a:noFill/>
            <a:miter lim="800000"/>
            <a:headEnd type="none" w="sm" len="sm"/>
            <a:tailEnd type="none" w="sm" len="sm"/>
          </a:ln>
          <a:effectLst/>
        </p:spPr>
      </p:pic>
      <p:sp>
        <p:nvSpPr>
          <p:cNvPr id="373772" name="Rectangle 12"/>
          <p:cNvSpPr>
            <a:spLocks noGrp="1" noChangeArrowheads="1"/>
          </p:cNvSpPr>
          <p:nvPr>
            <p:ph type="title"/>
          </p:nvPr>
        </p:nvSpPr>
        <p:spPr/>
        <p:txBody>
          <a:bodyPr/>
          <a:lstStyle/>
          <a:p>
            <a:r>
              <a:rPr lang="en-US"/>
              <a:t>Selecting Specific Columns</a:t>
            </a:r>
          </a:p>
        </p:txBody>
      </p:sp>
      <p:pic>
        <p:nvPicPr>
          <p:cNvPr id="373767" name="Picture 7"/>
          <p:cNvPicPr>
            <a:picLocks noChangeAspect="1" noChangeArrowheads="1"/>
          </p:cNvPicPr>
          <p:nvPr/>
        </p:nvPicPr>
        <p:blipFill>
          <a:blip r:embed="rId4" cstate="print"/>
          <a:srcRect/>
          <a:stretch>
            <a:fillRect/>
          </a:stretch>
        </p:blipFill>
        <p:spPr bwMode="auto">
          <a:xfrm>
            <a:off x="1022350" y="4716463"/>
            <a:ext cx="6972300" cy="238125"/>
          </a:xfrm>
          <a:prstGeom prst="rect">
            <a:avLst/>
          </a:prstGeom>
          <a:noFill/>
          <a:ln w="25400">
            <a:noFill/>
            <a:miter lim="800000"/>
            <a:headEnd type="none" w="sm" len="sm"/>
            <a:tailEnd type="none" w="sm" len="sm"/>
          </a:ln>
          <a:effectLst/>
        </p:spPr>
      </p:pic>
      <p:sp>
        <p:nvSpPr>
          <p:cNvPr id="373774" name="Rectangle 14"/>
          <p:cNvSpPr>
            <a:spLocks noChangeArrowheads="1"/>
          </p:cNvSpPr>
          <p:nvPr/>
        </p:nvSpPr>
        <p:spPr bwMode="blackGray">
          <a:xfrm>
            <a:off x="876300" y="1800225"/>
            <a:ext cx="7277100" cy="7334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department_id, location_id</a:t>
            </a:r>
          </a:p>
          <a:p>
            <a:pPr algn="l" eaLnBrk="0" hangingPunct="0">
              <a:buClrTx/>
              <a:buFontTx/>
              <a:buNone/>
              <a:tabLst>
                <a:tab pos="1200150" algn="l"/>
              </a:tabLst>
            </a:pPr>
            <a:r>
              <a:rPr lang="en-US" sz="1800">
                <a:solidFill>
                  <a:srgbClr val="000000"/>
                </a:solidFill>
                <a:latin typeface="Courier New" pitchFamily="49" charset="0"/>
              </a:rPr>
              <a:t>FROM   departments;</a:t>
            </a:r>
          </a:p>
        </p:txBody>
      </p:sp>
      <p:sp>
        <p:nvSpPr>
          <p:cNvPr id="373765" name="Rectangle 5"/>
          <p:cNvSpPr>
            <a:spLocks noChangeArrowheads="1"/>
          </p:cNvSpPr>
          <p:nvPr/>
        </p:nvSpPr>
        <p:spPr bwMode="blackWhite">
          <a:xfrm>
            <a:off x="1876425" y="1858963"/>
            <a:ext cx="3733800" cy="320675"/>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4" name="Rectangle 6"/>
          <p:cNvSpPr>
            <a:spLocks noGrp="1" noChangeArrowheads="1"/>
          </p:cNvSpPr>
          <p:nvPr>
            <p:ph type="title"/>
          </p:nvPr>
        </p:nvSpPr>
        <p:spPr/>
        <p:txBody>
          <a:bodyPr/>
          <a:lstStyle/>
          <a:p>
            <a:r>
              <a:rPr lang="en-US"/>
              <a:t>Writing SQL Statements</a:t>
            </a:r>
          </a:p>
        </p:txBody>
      </p:sp>
      <p:sp>
        <p:nvSpPr>
          <p:cNvPr id="375815" name="Rectangle 7"/>
          <p:cNvSpPr>
            <a:spLocks noGrp="1" noChangeArrowheads="1"/>
          </p:cNvSpPr>
          <p:nvPr>
            <p:ph type="body" idx="1"/>
          </p:nvPr>
        </p:nvSpPr>
        <p:spPr>
          <a:xfrm>
            <a:off x="863600" y="1816100"/>
            <a:ext cx="7366000" cy="2327817"/>
          </a:xfrm>
        </p:spPr>
        <p:txBody>
          <a:bodyPr/>
          <a:lstStyle/>
          <a:p>
            <a:pPr lvl="1"/>
            <a:r>
              <a:rPr lang="en-US" dirty="0"/>
              <a:t>SQL statements are not case-sensitive. </a:t>
            </a:r>
          </a:p>
          <a:p>
            <a:pPr lvl="1"/>
            <a:r>
              <a:rPr lang="en-US" dirty="0"/>
              <a:t>SQL statements can be on one or more lines.</a:t>
            </a:r>
          </a:p>
          <a:p>
            <a:pPr lvl="1"/>
            <a:r>
              <a:rPr lang="en-US" dirty="0"/>
              <a:t>Keywords cannot be abbreviated or split</a:t>
            </a:r>
            <a:br>
              <a:rPr lang="en-US" dirty="0"/>
            </a:br>
            <a:r>
              <a:rPr lang="en-US" dirty="0"/>
              <a:t>across lines.</a:t>
            </a:r>
          </a:p>
          <a:p>
            <a:pPr lvl="1"/>
            <a:r>
              <a:rPr lang="en-US" dirty="0"/>
              <a:t>Clauses are usually placed on separate lines.</a:t>
            </a:r>
          </a:p>
          <a:p>
            <a:pPr lvl="1"/>
            <a:r>
              <a:rPr lang="en-US" dirty="0"/>
              <a:t>Indents are used to enhance readability</a:t>
            </a:r>
            <a:r>
              <a:rPr lang="en-US" dirty="0" smtClean="0"/>
              <a:t>.</a:t>
            </a:r>
            <a:endParaRPr lang="en-US"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61" name="Rectangle 57"/>
          <p:cNvSpPr>
            <a:spLocks noGrp="1" noChangeArrowheads="1"/>
          </p:cNvSpPr>
          <p:nvPr>
            <p:ph type="title"/>
          </p:nvPr>
        </p:nvSpPr>
        <p:spPr/>
        <p:txBody>
          <a:bodyPr/>
          <a:lstStyle/>
          <a:p>
            <a:r>
              <a:rPr lang="en-US"/>
              <a:t>Arithmetic Expressions</a:t>
            </a:r>
          </a:p>
        </p:txBody>
      </p:sp>
      <p:sp>
        <p:nvSpPr>
          <p:cNvPr id="379962" name="Rectangle 58"/>
          <p:cNvSpPr>
            <a:spLocks noGrp="1" noChangeArrowheads="1"/>
          </p:cNvSpPr>
          <p:nvPr>
            <p:ph type="body" idx="1"/>
          </p:nvPr>
        </p:nvSpPr>
        <p:spPr>
          <a:xfrm>
            <a:off x="863600" y="1816100"/>
            <a:ext cx="7366000" cy="695325"/>
          </a:xfrm>
        </p:spPr>
        <p:txBody>
          <a:bodyPr/>
          <a:lstStyle/>
          <a:p>
            <a:r>
              <a:rPr lang="en-US"/>
              <a:t>Create expressions with number and date data by using arithmetic operators.</a:t>
            </a:r>
          </a:p>
        </p:txBody>
      </p:sp>
      <p:graphicFrame>
        <p:nvGraphicFramePr>
          <p:cNvPr id="379960" name="Group 56"/>
          <p:cNvGraphicFramePr>
            <a:graphicFrameLocks noGrp="1"/>
          </p:cNvGraphicFramePr>
          <p:nvPr/>
        </p:nvGraphicFramePr>
        <p:xfrm>
          <a:off x="2374900" y="2711450"/>
          <a:ext cx="4343400" cy="1845628"/>
        </p:xfrm>
        <a:graphic>
          <a:graphicData uri="http://schemas.openxmlformats.org/drawingml/2006/table">
            <a:tbl>
              <a:tblPr/>
              <a:tblGrid>
                <a:gridCol w="1371600"/>
                <a:gridCol w="2971800"/>
              </a:tblGrid>
              <a:tr h="312738">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Operator</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Description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r h="327025">
                <a:tc>
                  <a:txBody>
                    <a:bodyPr/>
                    <a:lstStyle/>
                    <a:p>
                      <a:pPr marL="114300" marR="0" lvl="1" indent="0" algn="ctr" defTabSz="228600" rtl="0" eaLnBrk="1" fontAlgn="base" latinLnBrk="0" hangingPunct="1">
                        <a:lnSpc>
                          <a:spcPct val="100000"/>
                        </a:lnSpc>
                        <a:spcBef>
                          <a:spcPct val="20000"/>
                        </a:spcBef>
                        <a:spcAft>
                          <a:spcPct val="0"/>
                        </a:spcAft>
                        <a:buClr>
                          <a:srgbClr val="FF0000"/>
                        </a:buClr>
                        <a:buSzTx/>
                        <a:buFont typeface="Arial" charset="0"/>
                        <a:buNone/>
                        <a:tabLst/>
                      </a:pPr>
                      <a:r>
                        <a:rPr kumimoji="0" lang="en-US" sz="1800" b="1" i="0" u="none" strike="noStrike" cap="none" normalizeH="0" baseline="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Add</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99CCFF"/>
                    </a:solidFill>
                  </a:tcPr>
                </a:tc>
              </a:tr>
              <a:tr h="382588">
                <a:tc>
                  <a:txBody>
                    <a:bodyPr/>
                    <a:lstStyle/>
                    <a:p>
                      <a:pPr marL="114300" marR="0" lvl="1" indent="0" algn="ctr" defTabSz="228600" rtl="0" eaLnBrk="1" fontAlgn="base" latinLnBrk="0" hangingPunct="1">
                        <a:lnSpc>
                          <a:spcPct val="100000"/>
                        </a:lnSpc>
                        <a:spcBef>
                          <a:spcPct val="20000"/>
                        </a:spcBef>
                        <a:spcAft>
                          <a:spcPct val="0"/>
                        </a:spcAft>
                        <a:buClr>
                          <a:srgbClr val="FF0000"/>
                        </a:buClr>
                        <a:buSzTx/>
                        <a:buFont typeface="Arial" charset="0"/>
                        <a:buNone/>
                        <a:tabLst/>
                      </a:pPr>
                      <a:r>
                        <a:rPr kumimoji="0" lang="en-US" sz="1800" b="1" i="0" u="none" strike="noStrike" cap="none" normalizeH="0" baseline="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Subtract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99CCFF"/>
                    </a:solidFill>
                  </a:tcPr>
                </a:tc>
              </a:tr>
              <a:tr h="312738">
                <a:tc>
                  <a:txBody>
                    <a:bodyPr/>
                    <a:lstStyle/>
                    <a:p>
                      <a:pPr marL="0" marR="0" lvl="0" indent="0" algn="ctr"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Multiply</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99CCFF"/>
                    </a:solidFill>
                  </a:tcPr>
                </a:tc>
              </a:tr>
              <a:tr h="327025">
                <a:tc>
                  <a:txBody>
                    <a:bodyPr/>
                    <a:lstStyle/>
                    <a:p>
                      <a:pPr marL="114300" marR="0" lvl="1" indent="0" algn="ctr" defTabSz="228600" rtl="0" eaLnBrk="1" fontAlgn="base" latinLnBrk="0" hangingPunct="1">
                        <a:lnSpc>
                          <a:spcPct val="100000"/>
                        </a:lnSpc>
                        <a:spcBef>
                          <a:spcPct val="20000"/>
                        </a:spcBef>
                        <a:spcAft>
                          <a:spcPct val="0"/>
                        </a:spcAft>
                        <a:buClr>
                          <a:srgbClr val="FF0000"/>
                        </a:buClr>
                        <a:buSzTx/>
                        <a:buFont typeface="Arial" charset="0"/>
                        <a:buNone/>
                        <a:tabLst/>
                      </a:pPr>
                      <a:r>
                        <a:rPr kumimoji="0" lang="en-US" sz="1800" b="1" i="0" u="none" strike="noStrike" cap="none" normalizeH="0" baseline="0" smtClean="0">
                          <a:ln>
                            <a:noFill/>
                          </a:ln>
                          <a:solidFill>
                            <a:schemeClr val="tx1"/>
                          </a:solidFill>
                          <a:effectLst/>
                          <a:latin typeface="Arial" charset="0"/>
                        </a:rPr>
                        <a:t>/</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c>
                  <a:txBody>
                    <a:bodyPr/>
                    <a:lstStyle/>
                    <a:p>
                      <a:pPr marL="0" marR="0" lvl="0" indent="0" algn="l" defTabSz="228600" rtl="0" eaLnBrk="1" fontAlgn="base" latinLnBrk="0" hangingPunct="1">
                        <a:lnSpc>
                          <a:spcPct val="100000"/>
                        </a:lnSpc>
                        <a:spcBef>
                          <a:spcPct val="20000"/>
                        </a:spcBef>
                        <a:spcAft>
                          <a:spcPct val="0"/>
                        </a:spcAft>
                        <a:buClr>
                          <a:srgbClr val="000000"/>
                        </a:buClr>
                        <a:buSzTx/>
                        <a:buFont typeface="Arial" charset="0"/>
                        <a:buNone/>
                        <a:tabLst/>
                      </a:pPr>
                      <a:r>
                        <a:rPr kumimoji="0" lang="en-US" sz="1800" b="1" i="0" u="none" strike="noStrike" cap="none" normalizeH="0" baseline="0" smtClean="0">
                          <a:ln>
                            <a:noFill/>
                          </a:ln>
                          <a:solidFill>
                            <a:schemeClr val="tx1"/>
                          </a:solidFill>
                          <a:effectLst/>
                          <a:latin typeface="Arial" charset="0"/>
                        </a:rPr>
                        <a:t>Divide</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rgbClr val="99CCFF"/>
                    </a:solidFill>
                  </a:tcPr>
                </a:tc>
              </a:tr>
            </a:tbl>
          </a:graphicData>
        </a:graphic>
      </p:graphicFrame>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67" name="Rectangle 15"/>
          <p:cNvSpPr>
            <a:spLocks noChangeArrowheads="1"/>
          </p:cNvSpPr>
          <p:nvPr/>
        </p:nvSpPr>
        <p:spPr bwMode="blackGray">
          <a:xfrm>
            <a:off x="876300" y="1771650"/>
            <a:ext cx="7277100" cy="7905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buClrTx/>
              <a:buFontTx/>
              <a:buNone/>
              <a:tabLst>
                <a:tab pos="1200150" algn="l"/>
              </a:tabLst>
            </a:pPr>
            <a:r>
              <a:rPr lang="en-US" sz="1800">
                <a:solidFill>
                  <a:srgbClr val="000000"/>
                </a:solidFill>
                <a:latin typeface="Courier New" pitchFamily="49" charset="0"/>
              </a:rPr>
              <a:t>SELECT last_name, salary, salary + 300</a:t>
            </a:r>
          </a:p>
          <a:p>
            <a:pPr algn="l" eaLnBrk="0" hangingPunct="0">
              <a:buClrTx/>
              <a:buFontTx/>
              <a:buNone/>
              <a:tabLst>
                <a:tab pos="1200150" algn="l"/>
              </a:tabLst>
            </a:pPr>
            <a:r>
              <a:rPr lang="en-US" sz="1800">
                <a:solidFill>
                  <a:srgbClr val="000000"/>
                </a:solidFill>
                <a:latin typeface="Courier New" pitchFamily="49" charset="0"/>
              </a:rPr>
              <a:t>FROM   employees;</a:t>
            </a:r>
          </a:p>
        </p:txBody>
      </p:sp>
      <p:sp>
        <p:nvSpPr>
          <p:cNvPr id="381969" name="Rectangle 17"/>
          <p:cNvSpPr>
            <a:spLocks noGrp="1" noChangeArrowheads="1"/>
          </p:cNvSpPr>
          <p:nvPr>
            <p:ph type="title"/>
          </p:nvPr>
        </p:nvSpPr>
        <p:spPr/>
        <p:txBody>
          <a:bodyPr/>
          <a:lstStyle/>
          <a:p>
            <a:r>
              <a:rPr lang="en-US"/>
              <a:t>Using Arithmetic Operators</a:t>
            </a:r>
          </a:p>
        </p:txBody>
      </p:sp>
      <p:sp>
        <p:nvSpPr>
          <p:cNvPr id="381958" name="Rectangle 6"/>
          <p:cNvSpPr>
            <a:spLocks noChangeArrowheads="1"/>
          </p:cNvSpPr>
          <p:nvPr/>
        </p:nvSpPr>
        <p:spPr bwMode="blackWhite">
          <a:xfrm>
            <a:off x="4410075" y="1863725"/>
            <a:ext cx="1914525" cy="320675"/>
          </a:xfrm>
          <a:prstGeom prst="rect">
            <a:avLst/>
          </a:prstGeom>
          <a:noFill/>
          <a:ln w="28575">
            <a:solidFill>
              <a:schemeClr val="hlink"/>
            </a:solidFill>
            <a:miter lim="800000"/>
            <a:headEnd/>
            <a:tailEnd/>
          </a:ln>
          <a:effectLst/>
        </p:spPr>
        <p:txBody>
          <a:bodyPr wrap="none" anchor="ctr"/>
          <a:lstStyle/>
          <a:p>
            <a:endParaRPr lang="en-US"/>
          </a:p>
        </p:txBody>
      </p:sp>
      <p:grpSp>
        <p:nvGrpSpPr>
          <p:cNvPr id="381965" name="Group 13"/>
          <p:cNvGrpSpPr>
            <a:grpSpLocks/>
          </p:cNvGrpSpPr>
          <p:nvPr/>
        </p:nvGrpSpPr>
        <p:grpSpPr bwMode="auto">
          <a:xfrm>
            <a:off x="1014413" y="2903538"/>
            <a:ext cx="6961187" cy="1633537"/>
            <a:chOff x="585" y="1935"/>
            <a:chExt cx="4385" cy="1029"/>
          </a:xfrm>
        </p:grpSpPr>
        <p:sp>
          <p:nvSpPr>
            <p:cNvPr id="381959" name="Text Box 7"/>
            <p:cNvSpPr txBox="1">
              <a:spLocks noChangeArrowheads="1"/>
            </p:cNvSpPr>
            <p:nvPr/>
          </p:nvSpPr>
          <p:spPr bwMode="auto">
            <a:xfrm>
              <a:off x="585" y="2650"/>
              <a:ext cx="231" cy="246"/>
            </a:xfrm>
            <a:prstGeom prst="rect">
              <a:avLst/>
            </a:prstGeom>
            <a:noFill/>
            <a:ln w="25400">
              <a:noFill/>
              <a:miter lim="800000"/>
              <a:headEnd type="none" w="sm" len="sm"/>
              <a:tailEnd type="none" w="med" len="lg"/>
            </a:ln>
            <a:effectLst/>
          </p:spPr>
          <p:txBody>
            <a:bodyPr lIns="12700" tIns="12700" rIns="12700" bIns="12700">
              <a:spAutoFit/>
            </a:bodyPr>
            <a:lstStyle/>
            <a:p>
              <a:pPr defTabSz="822325"/>
              <a:r>
                <a:rPr lang="en-US" sz="2400"/>
                <a:t>…</a:t>
              </a:r>
            </a:p>
          </p:txBody>
        </p:sp>
        <p:pic>
          <p:nvPicPr>
            <p:cNvPr id="381960" name="Picture 8"/>
            <p:cNvPicPr>
              <a:picLocks noChangeAspect="1" noChangeArrowheads="1"/>
            </p:cNvPicPr>
            <p:nvPr/>
          </p:nvPicPr>
          <p:blipFill>
            <a:blip r:embed="rId3" cstate="print"/>
            <a:srcRect/>
            <a:stretch>
              <a:fillRect/>
            </a:stretch>
          </p:blipFill>
          <p:spPr bwMode="gray">
            <a:xfrm>
              <a:off x="590" y="1935"/>
              <a:ext cx="4380" cy="834"/>
            </a:xfrm>
            <a:prstGeom prst="rect">
              <a:avLst/>
            </a:prstGeom>
            <a:noFill/>
            <a:ln w="25400">
              <a:noFill/>
              <a:miter lim="800000"/>
              <a:headEnd type="none" w="sm" len="sm"/>
              <a:tailEnd type="none" w="sm" len="sm"/>
            </a:ln>
            <a:effectLst/>
          </p:spPr>
        </p:pic>
        <p:pic>
          <p:nvPicPr>
            <p:cNvPr id="381961" name="Picture 9"/>
            <p:cNvPicPr>
              <a:picLocks noChangeAspect="1" noChangeArrowheads="1"/>
            </p:cNvPicPr>
            <p:nvPr/>
          </p:nvPicPr>
          <p:blipFill>
            <a:blip r:embed="rId4" cstate="print"/>
            <a:srcRect/>
            <a:stretch>
              <a:fillRect/>
            </a:stretch>
          </p:blipFill>
          <p:spPr bwMode="auto">
            <a:xfrm>
              <a:off x="590" y="2851"/>
              <a:ext cx="4374" cy="113"/>
            </a:xfrm>
            <a:prstGeom prst="rect">
              <a:avLst/>
            </a:prstGeom>
            <a:noFill/>
            <a:ln w="25400">
              <a:noFill/>
              <a:miter lim="800000"/>
              <a:headEnd type="none" w="sm" len="sm"/>
              <a:tailEnd type="none" w="sm" len="sm"/>
            </a:ln>
            <a:effectLst/>
          </p:spPr>
        </p:pic>
      </p:gr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U5_2">
  <a:themeElements>
    <a:clrScheme name="">
      <a:dk1>
        <a:srgbClr val="000000"/>
      </a:dk1>
      <a:lt1>
        <a:srgbClr val="FFFFFF"/>
      </a:lt1>
      <a:dk2>
        <a:srgbClr val="000000"/>
      </a:dk2>
      <a:lt2>
        <a:srgbClr val="000000"/>
      </a:lt2>
      <a:accent1>
        <a:srgbClr val="CCCCCC"/>
      </a:accent1>
      <a:accent2>
        <a:srgbClr val="FF0000"/>
      </a:accent2>
      <a:accent3>
        <a:srgbClr val="FFFFFF"/>
      </a:accent3>
      <a:accent4>
        <a:srgbClr val="000000"/>
      </a:accent4>
      <a:accent5>
        <a:srgbClr val="E2E2E2"/>
      </a:accent5>
      <a:accent6>
        <a:srgbClr val="E70000"/>
      </a:accent6>
      <a:hlink>
        <a:srgbClr val="FF0000"/>
      </a:hlink>
      <a:folHlink>
        <a:srgbClr val="999999"/>
      </a:folHlink>
    </a:clrScheme>
    <a:fontScheme name="OU5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803275" rtl="0" eaLnBrk="1" fontAlgn="base" latinLnBrk="0" hangingPunct="1">
          <a:lnSpc>
            <a:spcPct val="100000"/>
          </a:lnSpc>
          <a:spcBef>
            <a:spcPct val="0"/>
          </a:spcBef>
          <a:spcAft>
            <a:spcPct val="0"/>
          </a:spcAft>
          <a:buClr>
            <a:srgbClr val="000000"/>
          </a:buClr>
          <a:buSzTx/>
          <a:buFont typeface="Arial" charset="0"/>
          <a:buNone/>
          <a:tabLst/>
          <a:defRPr kumimoji="0" lang="en-US" sz="23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803275" rtl="0" eaLnBrk="1" fontAlgn="base" latinLnBrk="0" hangingPunct="1">
          <a:lnSpc>
            <a:spcPct val="100000"/>
          </a:lnSpc>
          <a:spcBef>
            <a:spcPct val="0"/>
          </a:spcBef>
          <a:spcAft>
            <a:spcPct val="0"/>
          </a:spcAft>
          <a:buClr>
            <a:srgbClr val="000000"/>
          </a:buClr>
          <a:buSzTx/>
          <a:buFont typeface="Arial" charset="0"/>
          <a:buNone/>
          <a:tabLst/>
          <a:defRPr kumimoji="0" lang="en-US" sz="2300" b="1" i="0" u="none" strike="noStrike" cap="none" normalizeH="0" baseline="0" smtClean="0">
            <a:ln>
              <a:noFill/>
            </a:ln>
            <a:solidFill>
              <a:schemeClr val="tx1"/>
            </a:solidFill>
            <a:effectLst/>
            <a:latin typeface="Arial" charset="0"/>
          </a:defRPr>
        </a:defPPr>
      </a:lstStyle>
    </a:lnDef>
  </a:objectDefaults>
  <a:extraClrSchemeLst>
    <a:extraClrScheme>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themeOverride>
</file>

<file path=docProps/app.xml><?xml version="1.0" encoding="utf-8"?>
<Properties xmlns="http://schemas.openxmlformats.org/officeDocument/2006/extended-properties" xmlns:vt="http://schemas.openxmlformats.org/officeDocument/2006/docPropsVTypes">
  <Template>E:\TURTLE\OU5_Template\OU5_2\OU5_2.ppt</Template>
  <TotalTime>5442</TotalTime>
  <Words>2754</Words>
  <Application>Microsoft Office PowerPoint</Application>
  <PresentationFormat>On-screen Show (4:3)</PresentationFormat>
  <Paragraphs>256</Paragraphs>
  <Slides>21</Slides>
  <Notes>21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OU5_2</vt:lpstr>
      <vt:lpstr>Document</vt:lpstr>
      <vt:lpstr>Retrieving Data Using  the SQL SELECT Statement </vt:lpstr>
      <vt:lpstr>Objectives</vt:lpstr>
      <vt:lpstr>Capabilities of SQL SELECT Statements</vt:lpstr>
      <vt:lpstr>Basic SELECT Statement</vt:lpstr>
      <vt:lpstr>Selecting All Columns</vt:lpstr>
      <vt:lpstr>Selecting Specific Columns</vt:lpstr>
      <vt:lpstr>Writing SQL Statements</vt:lpstr>
      <vt:lpstr>Arithmetic Expressions</vt:lpstr>
      <vt:lpstr>Using Arithmetic Operators</vt:lpstr>
      <vt:lpstr>Operator Precedence</vt:lpstr>
      <vt:lpstr>Defining a Null Value</vt:lpstr>
      <vt:lpstr>Null Values  in Arithmetic Expressions</vt:lpstr>
      <vt:lpstr>Defining a Column Alias</vt:lpstr>
      <vt:lpstr>Using Column Aliases</vt:lpstr>
      <vt:lpstr>Concatenation Operator</vt:lpstr>
      <vt:lpstr>Literal Character Strings</vt:lpstr>
      <vt:lpstr>Using Literal Character Strings</vt:lpstr>
      <vt:lpstr>Duplicate Rows</vt:lpstr>
      <vt:lpstr>Displaying Table Structure</vt:lpstr>
      <vt:lpstr>Summary</vt:lpstr>
      <vt:lpstr>Practice 1: Overview</vt:lpstr>
    </vt:vector>
  </TitlesOfParts>
  <Company>Oracle 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Oracle</dc:creator>
  <cp:lastModifiedBy>Abhijit Padte</cp:lastModifiedBy>
  <cp:revision>594</cp:revision>
  <cp:lastPrinted>2004-03-16T01:03:50Z</cp:lastPrinted>
  <dcterms:created xsi:type="dcterms:W3CDTF">2001-07-03T17:11:09Z</dcterms:created>
  <dcterms:modified xsi:type="dcterms:W3CDTF">2009-09-25T01:57:12Z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ome_page">
    <vt:lpwstr>http://ap337sun.us.oracle.com/powerpoint</vt:lpwstr>
  </property>
  <property fmtid="{D5CDD505-2E9C-101B-9397-08002B2CF9AE}" pid="3" name="Version">
    <vt:lpwstr>1.00</vt:lpwstr>
  </property>
  <property fmtid="{D5CDD505-2E9C-101B-9397-08002B2CF9AE}" pid="4" name="Build_version">
    <vt:lpwstr> 111</vt:lpwstr>
  </property>
  <property fmtid="{D5CDD505-2E9C-101B-9397-08002B2CF9AE}" pid="5" name="Build_Date">
    <vt:filetime>2001-07-03T07:00:00Z</vt:filetime>
  </property>
  <property fmtid="{D5CDD505-2E9C-101B-9397-08002B2CF9AE}" pid="6" name="Build_Time">
    <vt:lpwstr>10:11:09 AM</vt:lpwstr>
  </property>
  <property fmtid="{D5CDD505-2E9C-101B-9397-08002B2CF9AE}" pid="7" name="Install_dir">
    <vt:lpwstr/>
  </property>
</Properties>
</file>